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804" r:id="rId2"/>
    <p:sldId id="720" r:id="rId3"/>
    <p:sldId id="780" r:id="rId4"/>
    <p:sldId id="809" r:id="rId5"/>
    <p:sldId id="755" r:id="rId6"/>
    <p:sldId id="747" r:id="rId7"/>
    <p:sldId id="434" r:id="rId8"/>
    <p:sldId id="746" r:id="rId9"/>
    <p:sldId id="744" r:id="rId10"/>
    <p:sldId id="812" r:id="rId11"/>
    <p:sldId id="338" r:id="rId12"/>
    <p:sldId id="290" r:id="rId13"/>
    <p:sldId id="750" r:id="rId14"/>
    <p:sldId id="761" r:id="rId15"/>
    <p:sldId id="261" r:id="rId16"/>
    <p:sldId id="803" r:id="rId17"/>
    <p:sldId id="811" r:id="rId18"/>
    <p:sldId id="810" r:id="rId19"/>
    <p:sldId id="782" r:id="rId20"/>
    <p:sldId id="783" r:id="rId21"/>
    <p:sldId id="784" r:id="rId22"/>
    <p:sldId id="785" r:id="rId23"/>
    <p:sldId id="786" r:id="rId24"/>
    <p:sldId id="260" r:id="rId25"/>
    <p:sldId id="266" r:id="rId26"/>
    <p:sldId id="800" r:id="rId27"/>
    <p:sldId id="801" r:id="rId28"/>
    <p:sldId id="268" r:id="rId29"/>
    <p:sldId id="80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09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D7291"/>
    <a:srgbClr val="5B9CB9"/>
    <a:srgbClr val="CEDBE1"/>
    <a:srgbClr val="27BCC3"/>
    <a:srgbClr val="FFC000"/>
    <a:srgbClr val="AEE1E8"/>
    <a:srgbClr val="4DA1C7"/>
    <a:srgbClr val="8DADC8"/>
    <a:srgbClr val="82CBDA"/>
    <a:srgbClr val="399DB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9455" autoAdjust="0"/>
  </p:normalViewPr>
  <p:slideViewPr>
    <p:cSldViewPr showGuides="1">
      <p:cViewPr varScale="1">
        <p:scale>
          <a:sx n="93" d="100"/>
          <a:sy n="93" d="100"/>
        </p:scale>
        <p:origin x="-1138" y="-72"/>
      </p:cViewPr>
      <p:guideLst>
        <p:guide orient="horz" pos="709"/>
        <p:guide orient="horz" pos="225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8AE25-4DDA-4652-B4ED-988A81421612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F6F41-71CF-4287-B6A8-7CD1518C8135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098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1BD3B-9BCA-45B6-AA94-8D3E451520E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338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Shape 8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5207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4803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Shape 8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70750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1BD3B-9BCA-45B6-AA94-8D3E451520E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952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>
                <a:solidFill>
                  <a:schemeClr val="tx2"/>
                </a:solidFill>
              </a:rPr>
              <a:t>20%</a:t>
            </a:r>
            <a:r>
              <a:rPr lang="el-GR" altLang="en-US" b="1" dirty="0" smtClean="0">
                <a:solidFill>
                  <a:schemeClr val="tx2"/>
                </a:solidFill>
              </a:rPr>
              <a:t> ΠΡΟΤΕΙΝΟΜΕΝΟ ΚΕΡΔΟΣ ΛΙΑΝΙΚΗΣ, 20% ΜΠΟΝΟΥΣ ΣΥΣΤΑΣΗΣ / 30% ΜΠΟΝΟΥΣ ΓΙΑ ΤΑ ΔΙΚΤΥΑ</a:t>
            </a:r>
            <a:r>
              <a:rPr lang="de-DE" altLang="en-US" b="1" dirty="0" smtClean="0">
                <a:solidFill>
                  <a:schemeClr val="tx2"/>
                </a:solidFill>
              </a:rPr>
              <a:t> </a:t>
            </a:r>
            <a:endParaRPr lang="el-GR" altLang="en-US" b="1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1BD3B-9BCA-45B6-AA94-8D3E451520E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579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1BD3B-9BCA-45B6-AA94-8D3E451520E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5062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ΠΡΟΣΩΠΙΚΗΣ ΣΥΣΤΑΣΗΣ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1BD3B-9BCA-45B6-AA94-8D3E451520E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396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1BD3B-9BCA-45B6-AA94-8D3E451520E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55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741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018E716-2ED6-480C-B4FC-D6830007F185}" type="slidenum">
              <a:rPr lang="el-GR" altLang="el-GR"/>
              <a:pPr/>
              <a:t>14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71411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81749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Shape 8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9691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27834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794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704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335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32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01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852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148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58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764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856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208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96EB0-7DC0-4F86-8A1C-7F28EE400A9C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46BDD-8AD1-4FFF-9105-680231C07F64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439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7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1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8" descr="C:\Users\e.kaluckaya\Desktop\business2.jpg"/>
          <p:cNvPicPr preferRelativeResize="0"/>
          <p:nvPr/>
        </p:nvPicPr>
        <p:blipFill rotWithShape="1">
          <a:blip r:embed="rId2">
            <a:alphaModFix/>
          </a:blip>
          <a:srcRect l="15178" r="28483" b="106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89"/>
          <p:cNvSpPr/>
          <p:nvPr/>
        </p:nvSpPr>
        <p:spPr>
          <a:xfrm>
            <a:off x="0" y="0"/>
            <a:ext cx="9144000" cy="6867525"/>
          </a:xfrm>
          <a:prstGeom prst="rect">
            <a:avLst/>
          </a:prstGeom>
          <a:solidFill>
            <a:srgbClr val="AAB6BA">
              <a:alpha val="6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90"/>
          <p:cNvSpPr/>
          <p:nvPr/>
        </p:nvSpPr>
        <p:spPr>
          <a:xfrm>
            <a:off x="2542855" y="1698319"/>
            <a:ext cx="4058291" cy="3130870"/>
          </a:xfrm>
          <a:prstGeom prst="rect">
            <a:avLst/>
          </a:prstGeom>
          <a:solidFill>
            <a:srgbClr val="2D729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91"/>
          <p:cNvSpPr txBox="1"/>
          <p:nvPr/>
        </p:nvSpPr>
        <p:spPr>
          <a:xfrm>
            <a:off x="2542855" y="4327553"/>
            <a:ext cx="4058291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WWW.DEHOLDING.</a:t>
            </a:r>
            <a:r>
              <a:rPr lang="en-US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</a:t>
            </a:r>
            <a:endParaRPr sz="14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\\D-SERVER\DesignProjects\Фирменный стиль\Варианты логотипов\Лого NEW-04_белый_DEU-0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80" y="1830114"/>
            <a:ext cx="3901353" cy="2572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214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азвание 1"/>
          <p:cNvSpPr txBox="1">
            <a:spLocks/>
          </p:cNvSpPr>
          <p:nvPr/>
        </p:nvSpPr>
        <p:spPr>
          <a:xfrm>
            <a:off x="1080612" y="840156"/>
            <a:ext cx="6817874" cy="455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25"/>
          <p:cNvSpPr/>
          <p:nvPr/>
        </p:nvSpPr>
        <p:spPr>
          <a:xfrm>
            <a:off x="931698" y="238218"/>
            <a:ext cx="6863142" cy="53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   </a:t>
            </a:r>
            <a:endParaRPr lang="en-US" sz="2800" b="1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  <a:ea typeface="+mn-ea"/>
                <a:cs typeface="+mn-cs"/>
              </a:rPr>
              <a:t>10 JAHRE DEHOLDING• 25 JAHRE PRODUKTIONSBETRIEB• 26 LÄNDER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53436" y="1563533"/>
            <a:ext cx="8437128" cy="5133874"/>
            <a:chOff x="112120" y="1074527"/>
            <a:chExt cx="8998308" cy="5475345"/>
          </a:xfrm>
        </p:grpSpPr>
        <p:sp>
          <p:nvSpPr>
            <p:cNvPr id="12" name="11 - Ορθογώνιο"/>
            <p:cNvSpPr/>
            <p:nvPr/>
          </p:nvSpPr>
          <p:spPr>
            <a:xfrm>
              <a:off x="320786" y="2478470"/>
              <a:ext cx="721523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/>
              <a:r>
                <a:rPr lang="el-GR" sz="2800" dirty="0">
                  <a:solidFill>
                    <a:srgbClr val="2D7291"/>
                  </a:solidFill>
                </a:rPr>
                <a:t> </a:t>
              </a:r>
            </a:p>
            <a:p>
              <a:pPr marL="342900" indent="-342900"/>
              <a:r>
                <a:rPr lang="el-GR" sz="3200" dirty="0">
                  <a:solidFill>
                    <a:srgbClr val="2D7291"/>
                  </a:solidFill>
                </a:rPr>
                <a:t>    </a:t>
              </a:r>
            </a:p>
          </p:txBody>
        </p:sp>
        <p:pic>
          <p:nvPicPr>
            <p:cNvPr id="49" name="Picture 2" descr="\\D-SERVER\DesignProjects\Приборы\DELIXIR\TOP FOR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432" t="7190" r="27676" b="10461"/>
            <a:stretch/>
          </p:blipFill>
          <p:spPr bwMode="auto">
            <a:xfrm>
              <a:off x="1340793" y="2068634"/>
              <a:ext cx="1262496" cy="2400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Shape 325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6236836" y="1980160"/>
              <a:ext cx="1530188" cy="257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Shape 326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2146953" y="1980160"/>
              <a:ext cx="1530188" cy="257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Shape 327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4237074" y="1980160"/>
              <a:ext cx="1547964" cy="2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Shape 328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5251768" y="2145886"/>
              <a:ext cx="1553890" cy="2616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Shape 329"/>
            <p:cNvPicPr preferRelativeResize="0"/>
            <p:nvPr/>
          </p:nvPicPr>
          <p:blipFill rotWithShape="1">
            <a:blip r:embed="rId9" cstate="print">
              <a:alphaModFix/>
            </a:blip>
            <a:srcRect/>
            <a:stretch/>
          </p:blipFill>
          <p:spPr>
            <a:xfrm>
              <a:off x="3204604" y="2117262"/>
              <a:ext cx="1547964" cy="2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Shape 330"/>
            <p:cNvPicPr preferRelativeResize="0"/>
            <p:nvPr/>
          </p:nvPicPr>
          <p:blipFill rotWithShape="1">
            <a:blip r:embed="rId10" cstate="print">
              <a:alphaModFix/>
            </a:blip>
            <a:srcRect r="36314"/>
            <a:stretch/>
          </p:blipFill>
          <p:spPr>
            <a:xfrm>
              <a:off x="869434" y="3991552"/>
              <a:ext cx="1944954" cy="1110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Shape 331"/>
            <p:cNvPicPr preferRelativeResize="0"/>
            <p:nvPr/>
          </p:nvPicPr>
          <p:blipFill rotWithShape="1">
            <a:blip r:embed="rId11" cstate="print">
              <a:alphaModFix/>
            </a:blip>
            <a:srcRect l="9616" t="13704" r="14417" b="21338"/>
            <a:stretch/>
          </p:blipFill>
          <p:spPr>
            <a:xfrm>
              <a:off x="5958819" y="3485233"/>
              <a:ext cx="2641167" cy="1291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Shape 334"/>
            <p:cNvPicPr preferRelativeResize="0"/>
            <p:nvPr/>
          </p:nvPicPr>
          <p:blipFill rotWithShape="1">
            <a:blip r:embed="rId12" cstate="print">
              <a:alphaModFix/>
            </a:blip>
            <a:srcRect/>
            <a:stretch/>
          </p:blipFill>
          <p:spPr>
            <a:xfrm rot="20914827">
              <a:off x="811146" y="4623351"/>
              <a:ext cx="2026426" cy="1158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4" descr="\\D-SERVER\DesignProjects\Приборы\AP Mini_NEW_201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174" y="3688979"/>
              <a:ext cx="806290" cy="157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" descr="\\D-SERVER\DesignProjects\Приборы\5_Energy\11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923" y="3162759"/>
              <a:ext cx="727748" cy="152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\\D-SERVER\DesignProjects\Приборы\4_Ritm Mini\Ritm Mini тёмный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898" y="3719985"/>
              <a:ext cx="711829" cy="151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Прямая со стрелкой 60"/>
            <p:cNvCxnSpPr/>
            <p:nvPr/>
          </p:nvCxnSpPr>
          <p:spPr>
            <a:xfrm>
              <a:off x="4752568" y="1719072"/>
              <a:ext cx="396882" cy="565600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>
              <a:off x="1019535" y="2201201"/>
              <a:ext cx="642515" cy="700779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Прямоугольник 62"/>
            <p:cNvSpPr/>
            <p:nvPr/>
          </p:nvSpPr>
          <p:spPr>
            <a:xfrm>
              <a:off x="3985407" y="1290551"/>
              <a:ext cx="1440160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DeLixir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 Detox</a:t>
              </a:r>
              <a:r>
                <a:rPr lang="en-US" sz="1400" b="1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en-US" sz="1400" b="1" dirty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54</a:t>
              </a:r>
              <a:r>
                <a:rPr lang="en-US" sz="1400" dirty="0" smtClean="0">
                  <a:solidFill>
                    <a:srgbClr val="2D7291"/>
                  </a:solidFill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 smtClean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15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64" name="Прямая со стрелкой 63"/>
            <p:cNvCxnSpPr/>
            <p:nvPr/>
          </p:nvCxnSpPr>
          <p:spPr>
            <a:xfrm>
              <a:off x="2046205" y="1905100"/>
              <a:ext cx="737530" cy="75914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>
              <a:off x="3625367" y="1849447"/>
              <a:ext cx="439741" cy="58195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Прямоугольник 65"/>
            <p:cNvSpPr/>
            <p:nvPr/>
          </p:nvSpPr>
          <p:spPr>
            <a:xfrm>
              <a:off x="2833279" y="1074527"/>
              <a:ext cx="1524262" cy="881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DeLixir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 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Collagen+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54</a:t>
              </a:r>
              <a:r>
                <a:rPr lang="en-US" sz="1400" dirty="0" smtClean="0">
                  <a:solidFill>
                    <a:srgbClr val="2D7291"/>
                  </a:solidFill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2D7291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15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237009" y="1222736"/>
              <a:ext cx="1524262" cy="881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DeLixir</a:t>
              </a:r>
              <a:r>
                <a:rPr lang="en-US" sz="1400" b="1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en-US" sz="1400" b="1" dirty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Ultra Slim+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54</a:t>
              </a:r>
              <a:r>
                <a:rPr lang="en-US" sz="1400" dirty="0" smtClean="0">
                  <a:solidFill>
                    <a:srgbClr val="2D7291"/>
                  </a:solidFill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2D7291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15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68983" y="1866615"/>
              <a:ext cx="1524262" cy="881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DeLixir</a:t>
              </a:r>
              <a:r>
                <a:rPr lang="en-US" sz="1400" b="1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en-US" sz="1400" b="1" dirty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Top Form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dirty="0" smtClean="0">
                  <a:solidFill>
                    <a:srgbClr val="2D7291"/>
                  </a:solidFill>
                  <a:latin typeface="+mn-lt"/>
                </a:rPr>
                <a:t>57,50</a:t>
              </a:r>
              <a:r>
                <a:rPr lang="en-US" sz="1400" dirty="0" smtClean="0">
                  <a:solidFill>
                    <a:srgbClr val="2D7291"/>
                  </a:solidFill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734977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734977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15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69" name="Прямая со стрелкой 68"/>
            <p:cNvCxnSpPr/>
            <p:nvPr/>
          </p:nvCxnSpPr>
          <p:spPr>
            <a:xfrm>
              <a:off x="5900284" y="1905100"/>
              <a:ext cx="179436" cy="61381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Прямоугольник 69"/>
            <p:cNvSpPr/>
            <p:nvPr/>
          </p:nvSpPr>
          <p:spPr>
            <a:xfrm>
              <a:off x="5415038" y="1306142"/>
              <a:ext cx="2026753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DeLixir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 Multi-Energy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54</a:t>
              </a:r>
              <a:r>
                <a:rPr lang="en-US" sz="1400" dirty="0" smtClean="0">
                  <a:solidFill>
                    <a:srgbClr val="2D7291"/>
                  </a:solidFill>
                </a:rPr>
                <a:t> €</a:t>
              </a:r>
              <a:r>
                <a:rPr lang="ru-RU" sz="1400" strike="sngStrike" dirty="0" smtClean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15 </a:t>
              </a:r>
              <a:r>
                <a:rPr lang="en-US" sz="1100" b="1" dirty="0" err="1" smtClean="0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6932471" y="1678174"/>
              <a:ext cx="2026753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DeLixir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 pH-Balance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54</a:t>
              </a:r>
              <a:r>
                <a:rPr lang="en-US" sz="1400" dirty="0" smtClean="0">
                  <a:solidFill>
                    <a:srgbClr val="2D7291"/>
                  </a:solidFill>
                </a:rPr>
                <a:t> €</a:t>
              </a:r>
              <a:r>
                <a:rPr lang="ru-RU" sz="1400" strike="sngStrike" dirty="0" smtClean="0">
                  <a:solidFill>
                    <a:srgbClr val="734977"/>
                  </a:solidFill>
                  <a:latin typeface="+mn-lt"/>
                </a:rPr>
                <a:t/>
              </a:r>
              <a:br>
                <a:rPr lang="ru-RU" sz="1400" strike="sngStrike" dirty="0" smtClean="0">
                  <a:solidFill>
                    <a:srgbClr val="734977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15 </a:t>
              </a:r>
              <a:r>
                <a:rPr lang="en-US" sz="1100" b="1" dirty="0" err="1" smtClean="0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72" name="Прямая со стрелкой 71"/>
            <p:cNvCxnSpPr/>
            <p:nvPr/>
          </p:nvCxnSpPr>
          <p:spPr>
            <a:xfrm flipH="1">
              <a:off x="7197344" y="2035475"/>
              <a:ext cx="488894" cy="75798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/>
            <p:nvPr/>
          </p:nvCxnSpPr>
          <p:spPr>
            <a:xfrm>
              <a:off x="1019535" y="3882839"/>
              <a:ext cx="339489" cy="61326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Прямоугольник 73"/>
            <p:cNvSpPr/>
            <p:nvPr/>
          </p:nvSpPr>
          <p:spPr>
            <a:xfrm>
              <a:off x="257404" y="3106342"/>
              <a:ext cx="1524262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DePuls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+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</a:rPr>
                <a:t>1680</a:t>
              </a:r>
              <a:r>
                <a:rPr lang="ru-RU" sz="1400" dirty="0" smtClean="0">
                  <a:solidFill>
                    <a:srgbClr val="2D7291"/>
                  </a:solidFill>
                  <a:latin typeface="+mn-lt"/>
                </a:rPr>
                <a:t> </a:t>
              </a:r>
              <a:r>
                <a:rPr lang="en-US" sz="1400" dirty="0" smtClean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2D7291"/>
                  </a:solidFill>
                  <a:latin typeface="+mn-lt"/>
                </a:rPr>
              </a:br>
              <a:r>
                <a:rPr lang="en-US" sz="1100" b="1" dirty="0" smtClean="0">
                  <a:solidFill>
                    <a:srgbClr val="27BCC3"/>
                  </a:solidFill>
                  <a:latin typeface="+mn-lt"/>
                </a:rPr>
                <a:t>400</a:t>
              </a: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75" name="Прямая со стрелкой 74"/>
            <p:cNvCxnSpPr/>
            <p:nvPr/>
          </p:nvCxnSpPr>
          <p:spPr>
            <a:xfrm flipH="1">
              <a:off x="863639" y="5362277"/>
              <a:ext cx="631492" cy="34398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Прямоугольник 75"/>
            <p:cNvSpPr/>
            <p:nvPr/>
          </p:nvSpPr>
          <p:spPr>
            <a:xfrm>
              <a:off x="112120" y="5436183"/>
              <a:ext cx="1524262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DeInfo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  <a:latin typeface="+mn-lt"/>
                </a:rPr>
                <a:t>30</a:t>
              </a:r>
              <a:r>
                <a:rPr lang="ru-RU" sz="1400" dirty="0" smtClean="0">
                  <a:solidFill>
                    <a:srgbClr val="2D7291"/>
                  </a:solidFill>
                </a:rPr>
                <a:t>0</a:t>
              </a:r>
              <a:r>
                <a:rPr lang="en-US" sz="1400" dirty="0" smtClean="0">
                  <a:solidFill>
                    <a:srgbClr val="2D7291"/>
                  </a:solidFill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2D7291"/>
                  </a:solidFill>
                  <a:latin typeface="+mn-lt"/>
                </a:rPr>
              </a:br>
              <a:r>
                <a:rPr lang="en-US" sz="1100" b="1" dirty="0" smtClean="0">
                  <a:solidFill>
                    <a:srgbClr val="27BCC3"/>
                  </a:solidFill>
                  <a:latin typeface="+mn-lt"/>
                </a:rPr>
                <a:t>125</a:t>
              </a: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pic>
          <p:nvPicPr>
            <p:cNvPr id="77" name="Shape 332"/>
            <p:cNvPicPr preferRelativeResize="0"/>
            <p:nvPr/>
          </p:nvPicPr>
          <p:blipFill rotWithShape="1">
            <a:blip r:embed="rId16" cstate="print">
              <a:alphaModFix/>
            </a:blip>
            <a:srcRect/>
            <a:stretch/>
          </p:blipFill>
          <p:spPr>
            <a:xfrm>
              <a:off x="4749380" y="3616390"/>
              <a:ext cx="1959767" cy="147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Shape 333"/>
            <p:cNvPicPr preferRelativeResize="0"/>
            <p:nvPr/>
          </p:nvPicPr>
          <p:blipFill rotWithShape="1">
            <a:blip r:embed="rId17" cstate="print">
              <a:alphaModFix/>
            </a:blip>
            <a:srcRect/>
            <a:stretch/>
          </p:blipFill>
          <p:spPr>
            <a:xfrm>
              <a:off x="5153100" y="3949396"/>
              <a:ext cx="2120568" cy="1597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Picture 9" descr="\\D-SERVER\DesignProjects\Приборы\BRT визуал_3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54" t="10400" r="10411" b="8794"/>
            <a:stretch/>
          </p:blipFill>
          <p:spPr bwMode="auto">
            <a:xfrm>
              <a:off x="6152863" y="4099526"/>
              <a:ext cx="2340509" cy="160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0" name="Прямая со стрелкой 79"/>
            <p:cNvCxnSpPr/>
            <p:nvPr/>
          </p:nvCxnSpPr>
          <p:spPr>
            <a:xfrm flipH="1">
              <a:off x="7641609" y="3324374"/>
              <a:ext cx="304238" cy="583616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Прямоугольник 80"/>
            <p:cNvSpPr/>
            <p:nvPr/>
          </p:nvSpPr>
          <p:spPr>
            <a:xfrm>
              <a:off x="7083675" y="2830302"/>
              <a:ext cx="2026753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Cosmo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</a:rPr>
                <a:t>75</a:t>
              </a:r>
              <a:r>
                <a:rPr lang="ru-RU" sz="1400" dirty="0" smtClean="0">
                  <a:solidFill>
                    <a:srgbClr val="2D7291"/>
                  </a:solidFill>
                  <a:latin typeface="+mn-lt"/>
                </a:rPr>
                <a:t>0 </a:t>
              </a:r>
              <a:r>
                <a:rPr lang="en-US" sz="1400" dirty="0" smtClean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 smtClean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100" b="1" dirty="0" smtClean="0">
                  <a:solidFill>
                    <a:srgbClr val="27BCC3"/>
                  </a:solidFill>
                  <a:latin typeface="+mn-lt"/>
                </a:rPr>
                <a:t>250</a:t>
              </a: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82" name="Прямая со стрелкой 81"/>
            <p:cNvCxnSpPr/>
            <p:nvPr/>
          </p:nvCxnSpPr>
          <p:spPr>
            <a:xfrm>
              <a:off x="5599542" y="5025264"/>
              <a:ext cx="660209" cy="673366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7369783" y="5347759"/>
              <a:ext cx="656476" cy="516765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Прямоугольник 83"/>
            <p:cNvSpPr/>
            <p:nvPr/>
          </p:nvSpPr>
          <p:spPr>
            <a:xfrm>
              <a:off x="7009743" y="5698630"/>
              <a:ext cx="2026753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BRT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2340 </a:t>
              </a:r>
              <a:r>
                <a:rPr lang="en-US" sz="1400" dirty="0" smtClean="0">
                  <a:solidFill>
                    <a:srgbClr val="2D7291"/>
                  </a:solidFill>
                </a:rPr>
                <a:t>€</a:t>
              </a:r>
              <a:r>
                <a:rPr lang="ru-RU" sz="1400" dirty="0" smtClean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5439145" y="5706262"/>
              <a:ext cx="2026753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AP Base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</a:rPr>
                <a:t>6</a:t>
              </a:r>
              <a:r>
                <a:rPr lang="ru-RU" sz="1400" dirty="0" smtClean="0">
                  <a:solidFill>
                    <a:srgbClr val="2D7291"/>
                  </a:solidFill>
                  <a:latin typeface="+mn-lt"/>
                </a:rPr>
                <a:t>40 </a:t>
              </a:r>
              <a:r>
                <a:rPr lang="en-US" sz="1400" dirty="0" smtClean="0">
                  <a:solidFill>
                    <a:srgbClr val="2D7291"/>
                  </a:solidFill>
                </a:rPr>
                <a:t>€</a:t>
              </a:r>
              <a:r>
                <a:rPr lang="en-US" sz="1400" dirty="0" smtClean="0">
                  <a:solidFill>
                    <a:srgbClr val="2D7291"/>
                  </a:solidFill>
                  <a:latin typeface="+mn-lt"/>
                </a:rPr>
                <a:t> </a:t>
              </a:r>
              <a:r>
                <a:rPr lang="en-US" sz="1400" dirty="0" smtClean="0">
                  <a:solidFill>
                    <a:srgbClr val="734977"/>
                  </a:solidFill>
                  <a:latin typeface="+mn-lt"/>
                </a:rPr>
                <a:t/>
              </a:r>
              <a:br>
                <a:rPr lang="en-US" sz="1400" dirty="0" smtClean="0">
                  <a:solidFill>
                    <a:srgbClr val="734977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200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>
              <a:off x="5078114" y="4586585"/>
              <a:ext cx="497393" cy="1234270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Прямоугольник 86"/>
            <p:cNvSpPr/>
            <p:nvPr/>
          </p:nvSpPr>
          <p:spPr>
            <a:xfrm>
              <a:off x="4041010" y="5820855"/>
              <a:ext cx="2026753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</a:t>
              </a: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Ritm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 Base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</a:rPr>
                <a:t>6</a:t>
              </a:r>
              <a:r>
                <a:rPr lang="ru-RU" sz="1400" dirty="0" smtClean="0">
                  <a:solidFill>
                    <a:srgbClr val="2D7291"/>
                  </a:solidFill>
                  <a:latin typeface="+mn-lt"/>
                </a:rPr>
                <a:t>40 </a:t>
              </a:r>
              <a:r>
                <a:rPr lang="en-US" sz="1400" dirty="0" smtClean="0">
                  <a:solidFill>
                    <a:srgbClr val="2D7291"/>
                  </a:solidFill>
                </a:rPr>
                <a:t>€</a:t>
              </a:r>
              <a:r>
                <a:rPr lang="en-US" sz="1400" dirty="0" smtClean="0">
                  <a:solidFill>
                    <a:srgbClr val="2D7291"/>
                  </a:solidFill>
                  <a:latin typeface="+mn-lt"/>
                </a:rPr>
                <a:t> </a:t>
              </a:r>
              <a:r>
                <a:rPr lang="en-US" sz="1400" dirty="0" smtClean="0">
                  <a:solidFill>
                    <a:srgbClr val="734977"/>
                  </a:solidFill>
                  <a:latin typeface="+mn-lt"/>
                </a:rPr>
                <a:t/>
              </a:r>
              <a:br>
                <a:rPr lang="en-US" sz="1400" dirty="0" smtClean="0">
                  <a:solidFill>
                    <a:srgbClr val="734977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200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88" name="Прямая со стрелкой 87"/>
            <p:cNvCxnSpPr/>
            <p:nvPr/>
          </p:nvCxnSpPr>
          <p:spPr>
            <a:xfrm flipH="1">
              <a:off x="4293791" y="5084942"/>
              <a:ext cx="239022" cy="842329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 flipH="1">
              <a:off x="2511909" y="5084942"/>
              <a:ext cx="565559" cy="391439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рямоугольник 89"/>
            <p:cNvSpPr/>
            <p:nvPr/>
          </p:nvSpPr>
          <p:spPr>
            <a:xfrm>
              <a:off x="1440219" y="5482606"/>
              <a:ext cx="1524262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AP Mini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</a:rPr>
                <a:t>700</a:t>
              </a:r>
              <a:r>
                <a:rPr lang="en-US" sz="1400" dirty="0" smtClean="0">
                  <a:solidFill>
                    <a:srgbClr val="2D7291"/>
                  </a:solidFill>
                  <a:latin typeface="+mn-lt"/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2D7291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2D7291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</a:rPr>
                <a:t> 2</a:t>
              </a:r>
              <a:r>
                <a:rPr lang="de-AT" sz="1100" b="1" dirty="0" smtClean="0">
                  <a:solidFill>
                    <a:srgbClr val="27BCC3"/>
                  </a:solidFill>
                </a:rPr>
                <a:t>15</a:t>
              </a:r>
              <a:r>
                <a:rPr lang="ru-RU" sz="1100" b="1" dirty="0" smtClean="0">
                  <a:solidFill>
                    <a:srgbClr val="27BCC3"/>
                  </a:solidFill>
                </a:rPr>
                <a:t> </a:t>
              </a:r>
              <a:r>
                <a:rPr lang="en-US" sz="1100" b="1" dirty="0" err="1" smtClean="0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919468" y="5878757"/>
              <a:ext cx="1629798" cy="671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</a:t>
              </a:r>
              <a:r>
                <a:rPr lang="en-US" sz="1400" b="1" dirty="0" err="1" smtClean="0">
                  <a:solidFill>
                    <a:srgbClr val="2D7291"/>
                  </a:solidFill>
                  <a:latin typeface="+mn-lt"/>
                </a:rPr>
                <a:t>Ritm</a:t>
              </a: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 Mini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</a:rPr>
                <a:t>700</a:t>
              </a:r>
              <a:r>
                <a:rPr lang="en-US" sz="1400" dirty="0" smtClean="0">
                  <a:solidFill>
                    <a:srgbClr val="2D7291"/>
                  </a:solidFill>
                  <a:latin typeface="+mn-lt"/>
                </a:rPr>
                <a:t> </a:t>
              </a:r>
              <a:r>
                <a:rPr lang="en-US" sz="1400" dirty="0" smtClean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 smtClean="0">
                  <a:solidFill>
                    <a:srgbClr val="734977"/>
                  </a:solidFill>
                  <a:latin typeface="+mn-lt"/>
                </a:rPr>
                <a:t/>
              </a:r>
              <a:br>
                <a:rPr lang="ru-RU" sz="1400" strike="sngStrike" dirty="0" smtClean="0">
                  <a:solidFill>
                    <a:srgbClr val="734977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</a:rPr>
                <a:t> 2</a:t>
              </a:r>
              <a:r>
                <a:rPr lang="de-AT" sz="1100" b="1" dirty="0" smtClean="0">
                  <a:solidFill>
                    <a:srgbClr val="27BCC3"/>
                  </a:solidFill>
                </a:rPr>
                <a:t>15</a:t>
              </a:r>
              <a:r>
                <a:rPr lang="ru-RU" sz="1100" b="1" dirty="0" smtClean="0">
                  <a:solidFill>
                    <a:srgbClr val="27BCC3"/>
                  </a:solidFill>
                </a:rPr>
                <a:t> </a:t>
              </a:r>
              <a:r>
                <a:rPr lang="en-US" sz="1100" b="1" dirty="0" err="1" smtClean="0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  <p:cxnSp>
          <p:nvCxnSpPr>
            <p:cNvPr id="92" name="Прямая со стрелкой 91"/>
            <p:cNvCxnSpPr/>
            <p:nvPr/>
          </p:nvCxnSpPr>
          <p:spPr>
            <a:xfrm>
              <a:off x="3873476" y="4557961"/>
              <a:ext cx="0" cy="636613"/>
            </a:xfrm>
            <a:prstGeom prst="straightConnector1">
              <a:avLst/>
            </a:prstGeom>
            <a:ln w="28575" cap="rnd">
              <a:solidFill>
                <a:srgbClr val="2D729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Прямоугольник 92"/>
            <p:cNvSpPr/>
            <p:nvPr/>
          </p:nvSpPr>
          <p:spPr>
            <a:xfrm>
              <a:off x="3181225" y="5194574"/>
              <a:ext cx="1524262" cy="674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dirty="0" smtClean="0">
                  <a:solidFill>
                    <a:srgbClr val="2D7291"/>
                  </a:solidFill>
                  <a:latin typeface="+mn-lt"/>
                </a:rPr>
                <a:t>DeVita Energy</a:t>
              </a:r>
              <a:br>
                <a:rPr lang="en-US" sz="1400" b="1" dirty="0" smtClean="0">
                  <a:solidFill>
                    <a:srgbClr val="2D7291"/>
                  </a:solidFill>
                  <a:latin typeface="+mn-lt"/>
                </a:rPr>
              </a:br>
              <a:r>
                <a:rPr lang="de-AT" sz="1400" dirty="0" smtClean="0">
                  <a:solidFill>
                    <a:srgbClr val="2D7291"/>
                  </a:solidFill>
                  <a:latin typeface="+mn-lt"/>
                </a:rPr>
                <a:t>345</a:t>
              </a:r>
              <a:r>
                <a:rPr lang="en-US" sz="1400" dirty="0" smtClean="0">
                  <a:solidFill>
                    <a:srgbClr val="2D7291"/>
                  </a:solidFill>
                  <a:latin typeface="+mn-lt"/>
                </a:rPr>
                <a:t> </a:t>
              </a:r>
              <a:r>
                <a:rPr lang="en-US" sz="1400" dirty="0">
                  <a:solidFill>
                    <a:srgbClr val="2D7291"/>
                  </a:solidFill>
                </a:rPr>
                <a:t>€</a:t>
              </a:r>
              <a:r>
                <a:rPr lang="ru-RU" sz="1400" strike="sngStrike" dirty="0">
                  <a:solidFill>
                    <a:srgbClr val="734977"/>
                  </a:solidFill>
                  <a:latin typeface="+mn-lt"/>
                </a:rPr>
                <a:t/>
              </a:r>
              <a:br>
                <a:rPr lang="ru-RU" sz="1400" strike="sngStrike" dirty="0">
                  <a:solidFill>
                    <a:srgbClr val="734977"/>
                  </a:solidFill>
                  <a:latin typeface="+mn-lt"/>
                </a:rPr>
              </a:br>
              <a:r>
                <a:rPr lang="ru-RU" sz="1100" b="1" dirty="0" smtClean="0">
                  <a:solidFill>
                    <a:srgbClr val="27BCC3"/>
                  </a:solidFill>
                  <a:latin typeface="+mn-lt"/>
                </a:rPr>
                <a:t>100 </a:t>
              </a:r>
              <a:r>
                <a:rPr lang="en-US" sz="1100" b="1" dirty="0" err="1">
                  <a:solidFill>
                    <a:srgbClr val="27BCC3"/>
                  </a:solidFill>
                </a:rPr>
                <a:t>Punkte</a:t>
              </a:r>
              <a:endParaRPr lang="en-US" sz="1100" b="1" dirty="0">
                <a:solidFill>
                  <a:srgbClr val="27BCC3"/>
                </a:solidFill>
              </a:endParaRPr>
            </a:p>
          </p:txBody>
        </p:sp>
      </p:grpSp>
      <p:sp>
        <p:nvSpPr>
          <p:cNvPr id="94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2D7291"/>
                </a:solidFill>
                <a:latin typeface="Calibri" panose="020F0502020204030204" pitchFamily="34" charset="0"/>
              </a:rPr>
              <a:t>JEDES PRODUKT ENTSPRICHT EINER PUNKTANZAHL</a:t>
            </a:r>
          </a:p>
        </p:txBody>
      </p:sp>
    </p:spTree>
    <p:extLst>
      <p:ext uri="{BB962C8B-B14F-4D97-AF65-F5344CB8AC3E}">
        <p14:creationId xmlns:p14="http://schemas.microsoft.com/office/powerpoint/2010/main" xmlns="" val="35848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5634404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5915083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6189836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6495370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6797421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7099084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7396054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7681509" y="3643901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7231151" y="3069264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5764794" y="3069264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6204806" y="3069264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6802223" y="3069264"/>
            <a:ext cx="231658" cy="50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5966645" y="2513595"/>
            <a:ext cx="221531" cy="486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7034909" y="2513595"/>
            <a:ext cx="221531" cy="486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Прямоугольник 126"/>
          <p:cNvSpPr/>
          <p:nvPr/>
        </p:nvSpPr>
        <p:spPr>
          <a:xfrm>
            <a:off x="3635896" y="4145612"/>
            <a:ext cx="1889356" cy="2712388"/>
          </a:xfrm>
          <a:prstGeom prst="rect">
            <a:avLst/>
          </a:prstGeom>
          <a:solidFill>
            <a:srgbClr val="99C9DF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692970" y="4433044"/>
            <a:ext cx="1808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500</a:t>
            </a:r>
            <a:r>
              <a:rPr lang="ru-RU" sz="2400" b="1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500</a:t>
            </a:r>
            <a:endParaRPr lang="ru-RU" sz="24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700    300</a:t>
            </a:r>
            <a:endParaRPr lang="ru-RU" sz="24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ru-RU" sz="2400" b="1" dirty="0">
                <a:solidFill>
                  <a:schemeClr val="bg1">
                    <a:lumMod val="65000"/>
                  </a:schemeClr>
                </a:solidFill>
              </a:rPr>
              <a:t>00   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7</a:t>
            </a:r>
            <a:r>
              <a:rPr lang="ru-RU" sz="2400" b="1" dirty="0">
                <a:solidFill>
                  <a:schemeClr val="bg1">
                    <a:lumMod val="65000"/>
                  </a:schemeClr>
                </a:solidFill>
              </a:rPr>
              <a:t>00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6958838" y="1699606"/>
            <a:ext cx="1760142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RECHTE GRUPPE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492574" y="1699606"/>
            <a:ext cx="1572929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5000"/>
              </a:lnSpc>
            </a:pPr>
            <a:r>
              <a:rPr lang="de-DE" b="1" dirty="0" smtClean="0">
                <a:solidFill>
                  <a:srgbClr val="399DB1"/>
                </a:solidFill>
              </a:rPr>
              <a:t>LINKE GRUPPE</a:t>
            </a:r>
            <a:endParaRPr lang="ru-RU" b="1" dirty="0">
              <a:solidFill>
                <a:srgbClr val="399DB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5399" y="4542769"/>
            <a:ext cx="312462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7291"/>
                </a:solidFill>
              </a:rPr>
              <a:t>10 </a:t>
            </a:r>
            <a:r>
              <a:rPr lang="en-US" dirty="0">
                <a:solidFill>
                  <a:srgbClr val="2D7291"/>
                </a:solidFill>
              </a:rPr>
              <a:t>STEPS </a:t>
            </a:r>
            <a:r>
              <a:rPr lang="de-DE" dirty="0" smtClean="0">
                <a:solidFill>
                  <a:srgbClr val="2D7291"/>
                </a:solidFill>
              </a:rPr>
              <a:t>jeden Monat</a:t>
            </a:r>
          </a:p>
          <a:p>
            <a:r>
              <a:rPr lang="ru-RU" b="1" dirty="0" smtClean="0">
                <a:solidFill>
                  <a:srgbClr val="2D7291"/>
                </a:solidFill>
              </a:rPr>
              <a:t>= </a:t>
            </a:r>
            <a:r>
              <a:rPr lang="ru-RU" b="1" dirty="0">
                <a:solidFill>
                  <a:srgbClr val="2D7291"/>
                </a:solidFill>
              </a:rPr>
              <a:t>10 * </a:t>
            </a:r>
            <a:r>
              <a:rPr lang="el-GR" b="1" dirty="0">
                <a:solidFill>
                  <a:srgbClr val="2D7291"/>
                </a:solidFill>
              </a:rPr>
              <a:t>75 € </a:t>
            </a:r>
            <a:r>
              <a:rPr lang="ru-RU" b="1" dirty="0">
                <a:solidFill>
                  <a:srgbClr val="2D7291"/>
                </a:solidFill>
              </a:rPr>
              <a:t>= 750 </a:t>
            </a:r>
            <a:r>
              <a:rPr lang="el-GR" b="1" strike="sngStrike" dirty="0">
                <a:solidFill>
                  <a:srgbClr val="2D7291"/>
                </a:solidFill>
              </a:rPr>
              <a:t>€</a:t>
            </a:r>
            <a:endParaRPr lang="en-US" b="1" strike="sngStrike" dirty="0">
              <a:solidFill>
                <a:srgbClr val="2D7291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3828578" y="5838715"/>
            <a:ext cx="1517772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534482" y="5941035"/>
            <a:ext cx="17819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>
                    <a:lumMod val="65000"/>
                  </a:schemeClr>
                </a:solidFill>
              </a:rPr>
              <a:t>PUNKTE</a:t>
            </a:r>
            <a:endParaRPr lang="ru-RU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665414" y="4327825"/>
            <a:ext cx="142218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65000"/>
              </a:lnSpc>
            </a:pPr>
            <a:r>
              <a:rPr lang="el-GR" sz="3200" b="1" dirty="0">
                <a:solidFill>
                  <a:srgbClr val="399DB1"/>
                </a:solidFill>
              </a:rPr>
              <a:t>75 €</a:t>
            </a:r>
            <a:endParaRPr lang="en-US" sz="3200" b="1" strike="sngStrike" dirty="0">
              <a:solidFill>
                <a:srgbClr val="399DB1"/>
              </a:solidFill>
            </a:endParaRPr>
          </a:p>
          <a:p>
            <a:pPr algn="ctr">
              <a:lnSpc>
                <a:spcPct val="65000"/>
              </a:lnSpc>
            </a:pPr>
            <a:r>
              <a:rPr lang="en-US" sz="3200" b="1" dirty="0">
                <a:solidFill>
                  <a:srgbClr val="2D7291"/>
                </a:solidFill>
              </a:rPr>
              <a:t>=</a:t>
            </a:r>
          </a:p>
          <a:p>
            <a:pPr algn="ctr">
              <a:lnSpc>
                <a:spcPct val="65000"/>
              </a:lnSpc>
            </a:pPr>
            <a:r>
              <a:rPr lang="en-US" sz="3200" b="1" dirty="0">
                <a:solidFill>
                  <a:srgbClr val="2D7291"/>
                </a:solidFill>
              </a:rPr>
              <a:t>1 STEP </a:t>
            </a:r>
          </a:p>
          <a:p>
            <a:pPr algn="ctr">
              <a:lnSpc>
                <a:spcPct val="65000"/>
              </a:lnSpc>
            </a:pPr>
            <a:r>
              <a:rPr lang="en-US" sz="3200" b="1" dirty="0">
                <a:solidFill>
                  <a:srgbClr val="2D7291"/>
                </a:solidFill>
              </a:rPr>
              <a:t>=</a:t>
            </a:r>
          </a:p>
          <a:p>
            <a:pPr algn="ctr">
              <a:lnSpc>
                <a:spcPct val="65000"/>
              </a:lnSpc>
            </a:pPr>
            <a:r>
              <a:rPr lang="ru-RU" sz="3200" b="1" dirty="0">
                <a:solidFill>
                  <a:schemeClr val="bg1">
                    <a:lumMod val="65000"/>
                  </a:schemeClr>
                </a:solidFill>
              </a:rPr>
              <a:t>1000</a:t>
            </a:r>
            <a:endParaRPr lang="en-US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9" name="Название 1"/>
          <p:cNvSpPr txBox="1">
            <a:spLocks/>
          </p:cNvSpPr>
          <p:nvPr/>
        </p:nvSpPr>
        <p:spPr>
          <a:xfrm>
            <a:off x="1114847" y="735236"/>
            <a:ext cx="6817874" cy="455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\\D-SERVER\Presentations\2017 год\Презентация для Натальи\картинки\business-man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87" t="1" r="20021" b="3099"/>
          <a:stretch/>
        </p:blipFill>
        <p:spPr bwMode="auto">
          <a:xfrm>
            <a:off x="3696069" y="1534551"/>
            <a:ext cx="1703295" cy="2512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75887" y="1755923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46"/>
          <a:stretch/>
        </p:blipFill>
        <p:spPr bwMode="auto">
          <a:xfrm>
            <a:off x="6402518" y="1767964"/>
            <a:ext cx="221531" cy="486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6" name="Прямая соединительная линия 115"/>
          <p:cNvCxnSpPr/>
          <p:nvPr/>
        </p:nvCxnSpPr>
        <p:spPr>
          <a:xfrm flipH="1">
            <a:off x="3828578" y="5133929"/>
            <a:ext cx="1517772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Дуга 117"/>
          <p:cNvSpPr/>
          <p:nvPr/>
        </p:nvSpPr>
        <p:spPr>
          <a:xfrm rot="19784263" flipH="1">
            <a:off x="1570304" y="2653513"/>
            <a:ext cx="810172" cy="760357"/>
          </a:xfrm>
          <a:prstGeom prst="arc">
            <a:avLst>
              <a:gd name="adj1" fmla="val 16200000"/>
              <a:gd name="adj2" fmla="val 264222"/>
            </a:avLst>
          </a:prstGeom>
          <a:ln cap="rnd">
            <a:solidFill>
              <a:srgbClr val="8AA9CA"/>
            </a:solidFill>
            <a:prstDash val="sysDot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3923927" y="4156721"/>
            <a:ext cx="1368152" cy="371605"/>
          </a:xfrm>
          <a:prstGeom prst="triangle">
            <a:avLst/>
          </a:prstGeom>
          <a:solidFill>
            <a:srgbClr val="2D72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425399" y="5250595"/>
            <a:ext cx="312462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7291"/>
                </a:solidFill>
              </a:rPr>
              <a:t>10 </a:t>
            </a:r>
            <a:r>
              <a:rPr lang="en-US" dirty="0">
                <a:solidFill>
                  <a:srgbClr val="2D7291"/>
                </a:solidFill>
              </a:rPr>
              <a:t>STEPS </a:t>
            </a:r>
            <a:r>
              <a:rPr lang="de-DE" dirty="0" smtClean="0">
                <a:solidFill>
                  <a:srgbClr val="2D7291"/>
                </a:solidFill>
              </a:rPr>
              <a:t>jede Woche</a:t>
            </a:r>
            <a:r>
              <a:rPr lang="en-US" dirty="0">
                <a:solidFill>
                  <a:srgbClr val="2D7291"/>
                </a:solidFill>
              </a:rPr>
              <a:t/>
            </a:r>
            <a:br>
              <a:rPr lang="en-US" dirty="0">
                <a:solidFill>
                  <a:srgbClr val="2D7291"/>
                </a:solidFill>
              </a:rPr>
            </a:br>
            <a:r>
              <a:rPr lang="ru-RU" b="1" dirty="0">
                <a:solidFill>
                  <a:srgbClr val="2D7291"/>
                </a:solidFill>
              </a:rPr>
              <a:t>=</a:t>
            </a:r>
            <a:r>
              <a:rPr lang="el-GR" b="1" dirty="0">
                <a:solidFill>
                  <a:srgbClr val="2D7291"/>
                </a:solidFill>
              </a:rPr>
              <a:t>750 € </a:t>
            </a:r>
            <a:r>
              <a:rPr lang="ru-RU" b="1" dirty="0">
                <a:solidFill>
                  <a:srgbClr val="2D7291"/>
                </a:solidFill>
              </a:rPr>
              <a:t>* 4 = </a:t>
            </a:r>
            <a:r>
              <a:rPr lang="el-GR" b="1" dirty="0">
                <a:solidFill>
                  <a:srgbClr val="2D7291"/>
                </a:solidFill>
              </a:rPr>
              <a:t>3</a:t>
            </a:r>
            <a:r>
              <a:rPr lang="ru-RU" b="1" dirty="0">
                <a:solidFill>
                  <a:srgbClr val="2D7291"/>
                </a:solidFill>
              </a:rPr>
              <a:t> 000 </a:t>
            </a:r>
            <a:r>
              <a:rPr lang="el-GR" b="1" strike="sngStrike" dirty="0">
                <a:solidFill>
                  <a:srgbClr val="2D7291"/>
                </a:solidFill>
              </a:rPr>
              <a:t>€</a:t>
            </a:r>
            <a:endParaRPr lang="ru-RU" b="1" dirty="0">
              <a:solidFill>
                <a:srgbClr val="2D729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425399" y="5950714"/>
            <a:ext cx="312462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7291"/>
                </a:solidFill>
              </a:rPr>
              <a:t>10 </a:t>
            </a:r>
            <a:r>
              <a:rPr lang="en-US" dirty="0">
                <a:solidFill>
                  <a:srgbClr val="2D7291"/>
                </a:solidFill>
              </a:rPr>
              <a:t>STEPS </a:t>
            </a:r>
            <a:r>
              <a:rPr lang="de-DE" dirty="0" smtClean="0">
                <a:solidFill>
                  <a:srgbClr val="2D7291"/>
                </a:solidFill>
              </a:rPr>
              <a:t>an jedem Arbeitstag</a:t>
            </a:r>
            <a:r>
              <a:rPr lang="en-US" dirty="0">
                <a:solidFill>
                  <a:srgbClr val="2D7291"/>
                </a:solidFill>
              </a:rPr>
              <a:t/>
            </a:r>
            <a:br>
              <a:rPr lang="en-US" dirty="0">
                <a:solidFill>
                  <a:srgbClr val="2D7291"/>
                </a:solidFill>
              </a:rPr>
            </a:br>
            <a:r>
              <a:rPr lang="ru-RU" b="1" dirty="0">
                <a:solidFill>
                  <a:srgbClr val="2D7291"/>
                </a:solidFill>
              </a:rPr>
              <a:t>= </a:t>
            </a:r>
            <a:r>
              <a:rPr lang="el-GR" b="1" dirty="0">
                <a:solidFill>
                  <a:srgbClr val="2D7291"/>
                </a:solidFill>
              </a:rPr>
              <a:t>750 €</a:t>
            </a:r>
            <a:r>
              <a:rPr lang="ru-RU" b="1" dirty="0">
                <a:solidFill>
                  <a:srgbClr val="2D7291"/>
                </a:solidFill>
              </a:rPr>
              <a:t>* 2</a:t>
            </a:r>
            <a:r>
              <a:rPr lang="el-GR" b="1" dirty="0">
                <a:solidFill>
                  <a:srgbClr val="2D7291"/>
                </a:solidFill>
              </a:rPr>
              <a:t>2</a:t>
            </a:r>
            <a:r>
              <a:rPr lang="ru-RU" b="1" dirty="0">
                <a:solidFill>
                  <a:srgbClr val="2D7291"/>
                </a:solidFill>
              </a:rPr>
              <a:t> = </a:t>
            </a:r>
            <a:r>
              <a:rPr lang="el-GR" b="1" dirty="0">
                <a:solidFill>
                  <a:srgbClr val="2D7291"/>
                </a:solidFill>
              </a:rPr>
              <a:t>16</a:t>
            </a:r>
            <a:r>
              <a:rPr lang="ru-RU" b="1" dirty="0">
                <a:solidFill>
                  <a:srgbClr val="2D7291"/>
                </a:solidFill>
              </a:rPr>
              <a:t> </a:t>
            </a:r>
            <a:r>
              <a:rPr lang="el-GR" b="1" dirty="0">
                <a:solidFill>
                  <a:srgbClr val="2D7291"/>
                </a:solidFill>
              </a:rPr>
              <a:t>5</a:t>
            </a:r>
            <a:r>
              <a:rPr lang="ru-RU" b="1" dirty="0">
                <a:solidFill>
                  <a:srgbClr val="2D7291"/>
                </a:solidFill>
              </a:rPr>
              <a:t>00 </a:t>
            </a:r>
            <a:r>
              <a:rPr lang="el-GR" b="1" strike="sngStrike" dirty="0">
                <a:solidFill>
                  <a:srgbClr val="2D7291"/>
                </a:solidFill>
              </a:rPr>
              <a:t>€</a:t>
            </a:r>
            <a:endParaRPr lang="ru-RU" b="1" dirty="0">
              <a:solidFill>
                <a:srgbClr val="2D7291"/>
              </a:solidFill>
            </a:endParaRPr>
          </a:p>
        </p:txBody>
      </p:sp>
      <p:pic>
        <p:nvPicPr>
          <p:cNvPr id="41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72657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63355" y="3057223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647020" y="3057223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43234" y="2494084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82093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75118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65182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81686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106146" y="3057223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72116" y="3057223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248194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909932" y="2496012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72250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e.kaluckaya\Desktop\человечки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953276" y="3631860"/>
            <a:ext cx="283766" cy="513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Дуга 57"/>
          <p:cNvSpPr/>
          <p:nvPr/>
        </p:nvSpPr>
        <p:spPr>
          <a:xfrm rot="1240297">
            <a:off x="2289600" y="1964906"/>
            <a:ext cx="810172" cy="760357"/>
          </a:xfrm>
          <a:prstGeom prst="arc">
            <a:avLst>
              <a:gd name="adj1" fmla="val 16200000"/>
              <a:gd name="adj2" fmla="val 264222"/>
            </a:avLst>
          </a:prstGeom>
          <a:ln cap="rnd">
            <a:solidFill>
              <a:srgbClr val="8AA9CA"/>
            </a:solidFill>
            <a:prstDash val="sysDot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уга 65"/>
          <p:cNvSpPr/>
          <p:nvPr/>
        </p:nvSpPr>
        <p:spPr>
          <a:xfrm rot="20927731" flipH="1">
            <a:off x="1213884" y="1948486"/>
            <a:ext cx="2807773" cy="2635132"/>
          </a:xfrm>
          <a:prstGeom prst="arc">
            <a:avLst>
              <a:gd name="adj1" fmla="val 16200000"/>
              <a:gd name="adj2" fmla="val 264222"/>
            </a:avLst>
          </a:prstGeom>
          <a:ln cap="rnd">
            <a:solidFill>
              <a:srgbClr val="8AA9CA"/>
            </a:solidFill>
            <a:prstDash val="sysDot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Дуга 90"/>
          <p:cNvSpPr/>
          <p:nvPr/>
        </p:nvSpPr>
        <p:spPr>
          <a:xfrm rot="1815737">
            <a:off x="6759834" y="2665554"/>
            <a:ext cx="810172" cy="760357"/>
          </a:xfrm>
          <a:prstGeom prst="arc">
            <a:avLst>
              <a:gd name="adj1" fmla="val 16200000"/>
              <a:gd name="adj2" fmla="val 264222"/>
            </a:avLst>
          </a:prstGeom>
          <a:ln cap="rnd">
            <a:solidFill>
              <a:srgbClr val="8AA9CA"/>
            </a:solidFill>
            <a:prstDash val="sysDot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Дуга 127"/>
          <p:cNvSpPr/>
          <p:nvPr/>
        </p:nvSpPr>
        <p:spPr>
          <a:xfrm rot="20359703" flipH="1">
            <a:off x="6040538" y="1976947"/>
            <a:ext cx="810172" cy="760357"/>
          </a:xfrm>
          <a:prstGeom prst="arc">
            <a:avLst>
              <a:gd name="adj1" fmla="val 16200000"/>
              <a:gd name="adj2" fmla="val 264222"/>
            </a:avLst>
          </a:prstGeom>
          <a:ln cap="rnd">
            <a:solidFill>
              <a:srgbClr val="8AA9CA"/>
            </a:solidFill>
            <a:prstDash val="sysDot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Дуга 128"/>
          <p:cNvSpPr/>
          <p:nvPr/>
        </p:nvSpPr>
        <p:spPr>
          <a:xfrm rot="672269">
            <a:off x="5118653" y="1960527"/>
            <a:ext cx="2807773" cy="2635132"/>
          </a:xfrm>
          <a:prstGeom prst="arc">
            <a:avLst>
              <a:gd name="adj1" fmla="val 16200000"/>
              <a:gd name="adj2" fmla="val 264222"/>
            </a:avLst>
          </a:prstGeom>
          <a:ln cap="rnd">
            <a:solidFill>
              <a:srgbClr val="8AA9CA"/>
            </a:solidFill>
            <a:prstDash val="sysDot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25"/>
          <p:cNvSpPr/>
          <p:nvPr/>
        </p:nvSpPr>
        <p:spPr>
          <a:xfrm>
            <a:off x="931698" y="238218"/>
            <a:ext cx="6863142" cy="53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   </a:t>
            </a:r>
            <a:endParaRPr lang="en-US" sz="2800" b="1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6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  <a:ea typeface="+mn-ea"/>
                <a:cs typeface="+mn-cs"/>
              </a:rPr>
              <a:t>10 JAHRE DEHOLDING• 25 JAHRE PRODUKTIONSBETRIEB• 26 LÄNDER</a:t>
            </a:r>
          </a:p>
        </p:txBody>
      </p:sp>
      <p:sp>
        <p:nvSpPr>
          <p:cNvPr id="60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>
                <a:solidFill>
                  <a:srgbClr val="2D7291"/>
                </a:solidFill>
                <a:latin typeface="Calibri" panose="020F0502020204030204" pitchFamily="34" charset="0"/>
              </a:rPr>
              <a:t>NETZWERKBONUS – </a:t>
            </a:r>
            <a:r>
              <a:rPr lang="de-DE" sz="2000" b="1" dirty="0" smtClean="0">
                <a:solidFill>
                  <a:srgbClr val="2D7291"/>
                </a:solidFill>
                <a:latin typeface="Calibri" panose="020F0502020204030204" pitchFamily="34" charset="0"/>
              </a:rPr>
              <a:t>FÜR JE </a:t>
            </a:r>
            <a:r>
              <a:rPr lang="de-DE" sz="2000" b="1" dirty="0">
                <a:solidFill>
                  <a:srgbClr val="2D7291"/>
                </a:solidFill>
                <a:latin typeface="Calibri" panose="020F0502020204030204" pitchFamily="34" charset="0"/>
              </a:rPr>
              <a:t>1000 PUNKTE </a:t>
            </a:r>
            <a:r>
              <a:rPr lang="de-DE" sz="2000" b="1" dirty="0" smtClean="0">
                <a:solidFill>
                  <a:srgbClr val="2D7291"/>
                </a:solidFill>
                <a:latin typeface="Calibri" panose="020F0502020204030204" pitchFamily="34" charset="0"/>
              </a:rPr>
              <a:t>BEKOMMT</a:t>
            </a:r>
            <a:endParaRPr lang="ru-RU" sz="2000" b="1" dirty="0" smtClean="0">
              <a:solidFill>
                <a:srgbClr val="2D7291"/>
              </a:solidFill>
              <a:latin typeface="Calibri" panose="020F0502020204030204" pitchFamily="34" charset="0"/>
            </a:endParaRPr>
          </a:p>
          <a:p>
            <a:r>
              <a:rPr lang="de-DE" sz="2000" b="1" dirty="0" smtClean="0">
                <a:solidFill>
                  <a:srgbClr val="2D7291"/>
                </a:solidFill>
                <a:latin typeface="Calibri" panose="020F0502020204030204" pitchFamily="34" charset="0"/>
              </a:rPr>
              <a:t>MAN </a:t>
            </a:r>
            <a:r>
              <a:rPr lang="de-DE" sz="2000" b="1" dirty="0">
                <a:solidFill>
                  <a:srgbClr val="2D7291"/>
                </a:solidFill>
                <a:latin typeface="Calibri" panose="020F0502020204030204" pitchFamily="34" charset="0"/>
              </a:rPr>
              <a:t>EINEN BETRAG VON 75 €</a:t>
            </a:r>
          </a:p>
        </p:txBody>
      </p:sp>
    </p:spTree>
    <p:extLst>
      <p:ext uri="{BB962C8B-B14F-4D97-AF65-F5344CB8AC3E}">
        <p14:creationId xmlns="" xmlns:p14="http://schemas.microsoft.com/office/powerpoint/2010/main" val="36097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TextBox"/>
          <p:cNvSpPr txBox="1"/>
          <p:nvPr/>
        </p:nvSpPr>
        <p:spPr>
          <a:xfrm>
            <a:off x="510092" y="5885709"/>
            <a:ext cx="8107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D7291"/>
                </a:solidFill>
              </a:rPr>
              <a:t>«</a:t>
            </a:r>
            <a:r>
              <a:rPr lang="en-US" b="1" dirty="0" smtClean="0">
                <a:solidFill>
                  <a:srgbClr val="2D7291"/>
                </a:solidFill>
              </a:rPr>
              <a:t>Star</a:t>
            </a:r>
            <a:r>
              <a:rPr lang="ru-RU" b="1" dirty="0" smtClean="0">
                <a:solidFill>
                  <a:srgbClr val="2D7291"/>
                </a:solidFill>
              </a:rPr>
              <a:t>»</a:t>
            </a:r>
            <a:r>
              <a:rPr lang="en-US" b="1" dirty="0" smtClean="0">
                <a:solidFill>
                  <a:srgbClr val="2D7291"/>
                </a:solidFill>
              </a:rPr>
              <a:t> </a:t>
            </a:r>
            <a:r>
              <a:rPr lang="de-DE" dirty="0" smtClean="0">
                <a:solidFill>
                  <a:srgbClr val="2D7291"/>
                </a:solidFill>
              </a:rPr>
              <a:t>wird derjenige Partner</a:t>
            </a:r>
            <a:r>
              <a:rPr lang="el-GR" dirty="0" smtClean="0">
                <a:solidFill>
                  <a:srgbClr val="2D7291"/>
                </a:solidFill>
              </a:rPr>
              <a:t>, </a:t>
            </a:r>
            <a:r>
              <a:rPr lang="de-DE" dirty="0" smtClean="0">
                <a:solidFill>
                  <a:srgbClr val="2D7291"/>
                </a:solidFill>
              </a:rPr>
              <a:t>der persönlich jeweils einen neuen T-Partner zu seiner linken und rechten Gruppe innerhalb von sieben Tagen hinzufügt.</a:t>
            </a:r>
            <a:endParaRPr lang="el-GR" b="1" dirty="0">
              <a:solidFill>
                <a:srgbClr val="2D7291"/>
              </a:solidFill>
            </a:endParaRPr>
          </a:p>
        </p:txBody>
      </p:sp>
      <p:pic>
        <p:nvPicPr>
          <p:cNvPr id="19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 smtClean="0">
                <a:solidFill>
                  <a:prstClr val="white"/>
                </a:solidFill>
              </a:rPr>
              <a:t>10 </a:t>
            </a:r>
            <a:r>
              <a:rPr lang="de-DE" sz="2000" b="1" dirty="0">
                <a:solidFill>
                  <a:prstClr val="white"/>
                </a:solidFill>
              </a:rPr>
              <a:t>JAHRE DEHOLDING• 25 JAHRE PRODUKTIONSBETRIEB• 26 LÄNDER</a:t>
            </a:r>
          </a:p>
        </p:txBody>
      </p:sp>
      <p:sp>
        <p:nvSpPr>
          <p:cNvPr id="29" name="28 - TextBox"/>
          <p:cNvSpPr txBox="1"/>
          <p:nvPr/>
        </p:nvSpPr>
        <p:spPr>
          <a:xfrm>
            <a:off x="5111068" y="4608457"/>
            <a:ext cx="3183617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DA1C7"/>
                </a:solidFill>
              </a:rPr>
              <a:t>Helft eurem Partner dabei ein</a:t>
            </a:r>
            <a:r>
              <a:rPr lang="el-GR" b="1" dirty="0" smtClean="0">
                <a:solidFill>
                  <a:srgbClr val="4DA1C7"/>
                </a:solidFill>
              </a:rPr>
              <a:t> </a:t>
            </a:r>
            <a:r>
              <a:rPr lang="en-US" b="1" dirty="0">
                <a:solidFill>
                  <a:srgbClr val="4DA1C7"/>
                </a:solidFill>
              </a:rPr>
              <a:t>Star</a:t>
            </a:r>
            <a:r>
              <a:rPr lang="el-GR" b="1" dirty="0">
                <a:solidFill>
                  <a:srgbClr val="4DA1C7"/>
                </a:solidFill>
              </a:rPr>
              <a:t> </a:t>
            </a:r>
            <a:r>
              <a:rPr lang="de-DE" b="1" dirty="0" smtClean="0">
                <a:solidFill>
                  <a:srgbClr val="4DA1C7"/>
                </a:solidFill>
              </a:rPr>
              <a:t>zu werden und erhaltet einen Zusatzbonus von</a:t>
            </a:r>
            <a:r>
              <a:rPr lang="en-US" b="1" dirty="0" smtClean="0">
                <a:solidFill>
                  <a:srgbClr val="4DA1C7"/>
                </a:solidFill>
              </a:rPr>
              <a:t> </a:t>
            </a:r>
            <a:r>
              <a:rPr lang="el-GR" b="1" dirty="0">
                <a:solidFill>
                  <a:srgbClr val="4DA1C7"/>
                </a:solidFill>
              </a:rPr>
              <a:t>37,50 </a:t>
            </a:r>
            <a:r>
              <a:rPr lang="en-US" b="1" dirty="0" smtClean="0">
                <a:solidFill>
                  <a:srgbClr val="4DA1C7"/>
                </a:solidFill>
              </a:rPr>
              <a:t>€</a:t>
            </a:r>
            <a:endParaRPr lang="el-GR" b="1" dirty="0">
              <a:solidFill>
                <a:srgbClr val="4DA1C7"/>
              </a:solidFill>
            </a:endParaRPr>
          </a:p>
        </p:txBody>
      </p:sp>
      <p:sp>
        <p:nvSpPr>
          <p:cNvPr id="28" name="27 - TextBox"/>
          <p:cNvSpPr txBox="1"/>
          <p:nvPr/>
        </p:nvSpPr>
        <p:spPr>
          <a:xfrm>
            <a:off x="1822273" y="2042153"/>
            <a:ext cx="134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DA1C7"/>
                </a:solidFill>
              </a:rPr>
              <a:t>37,50</a:t>
            </a:r>
            <a:r>
              <a:rPr lang="el-GR" sz="2800" b="1" dirty="0">
                <a:solidFill>
                  <a:srgbClr val="4DA1C7"/>
                </a:solidFill>
              </a:rPr>
              <a:t> </a:t>
            </a:r>
            <a:r>
              <a:rPr lang="en-US" sz="2800" b="1" dirty="0">
                <a:solidFill>
                  <a:srgbClr val="4DA1C7"/>
                </a:solidFill>
              </a:rPr>
              <a:t>€</a:t>
            </a:r>
            <a:endParaRPr lang="el-GR" sz="2800" b="1" dirty="0">
              <a:solidFill>
                <a:srgbClr val="4DA1C7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44438" y="1790575"/>
            <a:ext cx="1439006" cy="965332"/>
          </a:xfrm>
          <a:prstGeom prst="roundRect">
            <a:avLst/>
          </a:prstGeom>
          <a:solidFill>
            <a:schemeClr val="bg1">
              <a:alpha val="31000"/>
            </a:schemeClr>
          </a:solidFill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16200000">
            <a:off x="2761575" y="2347874"/>
            <a:ext cx="1986329" cy="1797155"/>
          </a:xfrm>
          <a:prstGeom prst="arc">
            <a:avLst>
              <a:gd name="adj1" fmla="val 17042903"/>
              <a:gd name="adj2" fmla="val 102967"/>
            </a:avLst>
          </a:prstGeom>
          <a:ln w="57150" cap="rnd">
            <a:solidFill>
              <a:srgbClr val="2D7291"/>
            </a:solidFill>
            <a:prstDash val="sysDot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63255" y="3163184"/>
            <a:ext cx="1439006" cy="965332"/>
          </a:xfrm>
          <a:prstGeom prst="roundRect">
            <a:avLst/>
          </a:prstGeom>
          <a:solidFill>
            <a:schemeClr val="bg1">
              <a:alpha val="31000"/>
            </a:schemeClr>
          </a:solidFill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75682" y="3169245"/>
            <a:ext cx="1439006" cy="965332"/>
          </a:xfrm>
          <a:prstGeom prst="roundRect">
            <a:avLst/>
          </a:prstGeom>
          <a:solidFill>
            <a:schemeClr val="bg1">
              <a:alpha val="31000"/>
            </a:schemeClr>
          </a:solidFill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88776" y="4588211"/>
            <a:ext cx="1439006" cy="965332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/>
          <p:cNvCxnSpPr>
            <a:endCxn id="34" idx="0"/>
          </p:cNvCxnSpPr>
          <p:nvPr/>
        </p:nvCxnSpPr>
        <p:spPr>
          <a:xfrm>
            <a:off x="5302836" y="2752876"/>
            <a:ext cx="592349" cy="416369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53" idx="0"/>
          </p:cNvCxnSpPr>
          <p:nvPr/>
        </p:nvCxnSpPr>
        <p:spPr>
          <a:xfrm>
            <a:off x="4029582" y="4128515"/>
            <a:ext cx="148066" cy="458941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36" idx="0"/>
          </p:cNvCxnSpPr>
          <p:nvPr/>
        </p:nvCxnSpPr>
        <p:spPr>
          <a:xfrm flipH="1">
            <a:off x="2208279" y="4134576"/>
            <a:ext cx="338909" cy="453635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Скругленный прямоугольник 52"/>
          <p:cNvSpPr/>
          <p:nvPr/>
        </p:nvSpPr>
        <p:spPr>
          <a:xfrm>
            <a:off x="3458145" y="4587456"/>
            <a:ext cx="1439006" cy="965332"/>
          </a:xfrm>
          <a:prstGeom prst="roundRect">
            <a:avLst/>
          </a:prstGeom>
          <a:solidFill>
            <a:schemeClr val="bg1">
              <a:alpha val="31000"/>
            </a:schemeClr>
          </a:solidFill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AT" sz="4400" b="1">
                <a:solidFill>
                  <a:srgbClr val="5B9CB9"/>
                </a:solidFill>
              </a:rPr>
              <a:t>*</a:t>
            </a:r>
            <a:endParaRPr lang="de-AT" sz="4400" b="1" dirty="0">
              <a:solidFill>
                <a:srgbClr val="5B9CB9"/>
              </a:solidFill>
            </a:endParaRPr>
          </a:p>
        </p:txBody>
      </p:sp>
      <p:sp>
        <p:nvSpPr>
          <p:cNvPr id="31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2655828" y="3450790"/>
            <a:ext cx="12538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4000" b="1" dirty="0" smtClean="0">
                <a:solidFill>
                  <a:srgbClr val="4DA1C7"/>
                </a:solidFill>
              </a:rPr>
              <a:t>Star</a:t>
            </a:r>
          </a:p>
          <a:p>
            <a:pPr>
              <a:lnSpc>
                <a:spcPts val="3000"/>
              </a:lnSpc>
            </a:pPr>
            <a:r>
              <a:rPr lang="en-US" sz="4000" b="1" dirty="0">
                <a:solidFill>
                  <a:srgbClr val="4DA1C7"/>
                </a:solidFill>
              </a:rPr>
              <a:t>*</a:t>
            </a:r>
          </a:p>
        </p:txBody>
      </p:sp>
      <p:cxnSp>
        <p:nvCxnSpPr>
          <p:cNvPr id="39" name="Прямая со стрелкой 38"/>
          <p:cNvCxnSpPr>
            <a:endCxn id="32" idx="0"/>
          </p:cNvCxnSpPr>
          <p:nvPr/>
        </p:nvCxnSpPr>
        <p:spPr>
          <a:xfrm flipH="1">
            <a:off x="3282758" y="2734603"/>
            <a:ext cx="542289" cy="428581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4023198" y="2082372"/>
            <a:ext cx="1081486" cy="51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4000" b="1" dirty="0">
                <a:solidFill>
                  <a:srgbClr val="4DA1C7"/>
                </a:solidFill>
              </a:rPr>
              <a:t>Du</a:t>
            </a:r>
            <a:endParaRPr lang="en-US" sz="4000" b="1" dirty="0" smtClean="0">
              <a:solidFill>
                <a:srgbClr val="4DA1C7"/>
              </a:solidFill>
            </a:endParaRPr>
          </a:p>
        </p:txBody>
      </p:sp>
      <p:sp>
        <p:nvSpPr>
          <p:cNvPr id="23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rgbClr val="2D7291"/>
                </a:solidFill>
                <a:latin typeface="Calibri" panose="020F0502020204030204" pitchFamily="34" charset="0"/>
              </a:rPr>
              <a:t>STAR  BONUS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27866" y="4775971"/>
            <a:ext cx="1236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b="1" dirty="0" smtClean="0">
                <a:solidFill>
                  <a:srgbClr val="5B9CB9"/>
                </a:solidFill>
              </a:rPr>
              <a:t>*</a:t>
            </a:r>
            <a:endParaRPr lang="de-AT" sz="4400" b="1" dirty="0">
              <a:solidFill>
                <a:srgbClr val="5B9CB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feld 34"/>
          <p:cNvSpPr txBox="1"/>
          <p:nvPr/>
        </p:nvSpPr>
        <p:spPr>
          <a:xfrm>
            <a:off x="382863" y="2996952"/>
            <a:ext cx="202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4DA1C7"/>
                </a:solidFill>
              </a:rPr>
              <a:t>POWER LEG</a:t>
            </a:r>
            <a:endParaRPr lang="de-DE" sz="2800" b="1" dirty="0">
              <a:solidFill>
                <a:srgbClr val="4DA1C7"/>
              </a:solidFill>
            </a:endParaRPr>
          </a:p>
        </p:txBody>
      </p:sp>
      <p:pic>
        <p:nvPicPr>
          <p:cNvPr id="77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130430" y="1844824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4077795" y="1977319"/>
            <a:ext cx="1036508" cy="4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ru-RU" sz="3200" b="1" dirty="0" smtClean="0">
                <a:solidFill>
                  <a:srgbClr val="4DA1C7"/>
                </a:solidFill>
              </a:rPr>
              <a:t>1</a:t>
            </a:r>
            <a:r>
              <a:rPr lang="de-AT" sz="3200" b="1" dirty="0" smtClean="0">
                <a:solidFill>
                  <a:srgbClr val="4DA1C7"/>
                </a:solidFill>
              </a:rPr>
              <a:t>*</a:t>
            </a:r>
            <a:endParaRPr lang="en-US" sz="3200" b="1" dirty="0">
              <a:solidFill>
                <a:srgbClr val="4DA1C7"/>
              </a:solidFill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H="1">
            <a:off x="3814620" y="2476444"/>
            <a:ext cx="263177" cy="210540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>
            <a:off x="6060682" y="3634414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6008047" y="3766909"/>
            <a:ext cx="1036508" cy="46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4DA1C7"/>
                </a:solidFill>
              </a:rPr>
              <a:t>12%</a:t>
            </a:r>
            <a:endParaRPr lang="en-US" sz="3200" b="1" dirty="0">
              <a:solidFill>
                <a:srgbClr val="4DA1C7"/>
              </a:solidFill>
            </a:endParaRPr>
          </a:p>
        </p:txBody>
      </p:sp>
      <p:cxnSp>
        <p:nvCxnSpPr>
          <p:cNvPr id="18" name="Скругленная соединительная линия 17"/>
          <p:cNvCxnSpPr/>
          <p:nvPr/>
        </p:nvCxnSpPr>
        <p:spPr>
          <a:xfrm rot="5400000" flipH="1" flipV="1">
            <a:off x="4702609" y="2965147"/>
            <a:ext cx="578077" cy="737797"/>
          </a:xfrm>
          <a:prstGeom prst="curvedConnector2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2867190" y="2706041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446305" y="2706041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5130495" y="2476444"/>
            <a:ext cx="263175" cy="263175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2814555" y="2838537"/>
            <a:ext cx="1036508" cy="4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4DA1C7"/>
                </a:solidFill>
              </a:rPr>
              <a:t>2*</a:t>
            </a:r>
            <a:endParaRPr lang="en-US" sz="3200" b="1" dirty="0">
              <a:solidFill>
                <a:srgbClr val="4DA1C7"/>
              </a:solidFill>
            </a:endParaRPr>
          </a:p>
        </p:txBody>
      </p:sp>
      <p:sp>
        <p:nvSpPr>
          <p:cNvPr id="56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5393670" y="2838537"/>
            <a:ext cx="1036508" cy="4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4DA1C7"/>
                </a:solidFill>
              </a:rPr>
              <a:t>3*</a:t>
            </a:r>
            <a:endParaRPr lang="en-US" sz="3200" b="1" dirty="0">
              <a:solidFill>
                <a:srgbClr val="4DA1C7"/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H="1">
            <a:off x="5085117" y="3424201"/>
            <a:ext cx="313090" cy="209305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49" idx="0"/>
          </p:cNvCxnSpPr>
          <p:nvPr/>
        </p:nvCxnSpPr>
        <p:spPr>
          <a:xfrm>
            <a:off x="6393735" y="3397884"/>
            <a:ext cx="135027" cy="236531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135158" y="3633506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4082523" y="3766001"/>
            <a:ext cx="1036508" cy="45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4DA1C7"/>
                </a:solidFill>
              </a:rPr>
              <a:t>24%</a:t>
            </a:r>
            <a:endParaRPr lang="en-US" sz="3200" b="1" dirty="0">
              <a:solidFill>
                <a:srgbClr val="4DA1C7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284575" y="3633506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2231940" y="3766001"/>
            <a:ext cx="1036508" cy="46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600" b="1" dirty="0">
                <a:solidFill>
                  <a:srgbClr val="4DA1C7"/>
                </a:solidFill>
              </a:rPr>
              <a:t>.</a:t>
            </a:r>
          </a:p>
        </p:txBody>
      </p:sp>
      <p:cxnSp>
        <p:nvCxnSpPr>
          <p:cNvPr id="73" name="Прямая со стрелкой 72"/>
          <p:cNvCxnSpPr/>
          <p:nvPr/>
        </p:nvCxnSpPr>
        <p:spPr>
          <a:xfrm flipH="1">
            <a:off x="2814555" y="3434764"/>
            <a:ext cx="198742" cy="198742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2231940" y="4793887"/>
            <a:ext cx="1036508" cy="46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600" b="1" dirty="0">
                <a:solidFill>
                  <a:srgbClr val="4DA1C7"/>
                </a:solidFill>
              </a:rPr>
              <a:t>.</a:t>
            </a: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2284575" y="4628428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2231940" y="5788808"/>
            <a:ext cx="1036508" cy="46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600" b="1" dirty="0">
                <a:solidFill>
                  <a:srgbClr val="4DA1C7"/>
                </a:solidFill>
              </a:rPr>
              <a:t>.</a:t>
            </a: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2284575" y="5623349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 flipH="1">
            <a:off x="6008046" y="4793887"/>
            <a:ext cx="1036508" cy="46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600" b="1" dirty="0">
                <a:solidFill>
                  <a:srgbClr val="4DA1C7"/>
                </a:solidFill>
              </a:rPr>
              <a:t>.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 flipH="1">
            <a:off x="6060682" y="4628428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 flipH="1">
            <a:off x="6008047" y="5788808"/>
            <a:ext cx="1036508" cy="46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3600" b="1" dirty="0">
                <a:solidFill>
                  <a:srgbClr val="4DA1C7"/>
                </a:solidFill>
              </a:rPr>
              <a:t>.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 flipH="1">
            <a:off x="6060682" y="5623349"/>
            <a:ext cx="936159" cy="628005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 стрелкой 92"/>
          <p:cNvCxnSpPr>
            <a:stCxn id="68" idx="2"/>
            <a:endCxn id="83" idx="0"/>
          </p:cNvCxnSpPr>
          <p:nvPr/>
        </p:nvCxnSpPr>
        <p:spPr>
          <a:xfrm>
            <a:off x="2752655" y="4261511"/>
            <a:ext cx="0" cy="366917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83" idx="2"/>
            <a:endCxn id="88" idx="0"/>
          </p:cNvCxnSpPr>
          <p:nvPr/>
        </p:nvCxnSpPr>
        <p:spPr>
          <a:xfrm>
            <a:off x="2752655" y="5256433"/>
            <a:ext cx="0" cy="366916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49" idx="2"/>
            <a:endCxn id="90" idx="0"/>
          </p:cNvCxnSpPr>
          <p:nvPr/>
        </p:nvCxnSpPr>
        <p:spPr>
          <a:xfrm flipH="1">
            <a:off x="6528761" y="4262419"/>
            <a:ext cx="1" cy="366009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90" idx="2"/>
            <a:endCxn id="92" idx="0"/>
          </p:cNvCxnSpPr>
          <p:nvPr/>
        </p:nvCxnSpPr>
        <p:spPr>
          <a:xfrm>
            <a:off x="6528761" y="5256433"/>
            <a:ext cx="0" cy="366916"/>
          </a:xfrm>
          <a:prstGeom prst="straightConnector1">
            <a:avLst/>
          </a:prstGeom>
          <a:ln w="57150" cap="rnd">
            <a:solidFill>
              <a:srgbClr val="2D729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solidFill>
                  <a:srgbClr val="2D7291"/>
                </a:solidFill>
                <a:latin typeface="Calibri" panose="020F0502020204030204" pitchFamily="34" charset="0"/>
              </a:rPr>
              <a:t>DREI CODES = DOPPELTER GEWINN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3670" y="1977319"/>
            <a:ext cx="321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*=Sponsor (1 </a:t>
            </a:r>
            <a:r>
              <a:rPr lang="de-AT" dirty="0" err="1" smtClean="0">
                <a:solidFill>
                  <a:schemeClr val="tx2"/>
                </a:solidFill>
              </a:rPr>
              <a:t>Einkauf+flashkid</a:t>
            </a:r>
            <a:r>
              <a:rPr lang="de-AT" dirty="0" smtClean="0">
                <a:solidFill>
                  <a:schemeClr val="tx2"/>
                </a:solidFill>
              </a:rPr>
              <a:t>)</a:t>
            </a:r>
            <a:endParaRPr lang="de-A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0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TextBox"/>
          <p:cNvSpPr txBox="1">
            <a:spLocks noChangeArrowheads="1"/>
          </p:cNvSpPr>
          <p:nvPr/>
        </p:nvSpPr>
        <p:spPr bwMode="auto">
          <a:xfrm>
            <a:off x="611560" y="2420888"/>
            <a:ext cx="381642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1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 Monat 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2 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2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baseline="30000" dirty="0">
                <a:solidFill>
                  <a:srgbClr val="27BCC3"/>
                </a:solidFill>
                <a:latin typeface="+mn-lt"/>
              </a:rPr>
              <a:t>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4 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3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8 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4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baseline="30000" dirty="0">
                <a:solidFill>
                  <a:srgbClr val="27BCC3"/>
                </a:solidFill>
                <a:latin typeface="+mn-lt"/>
              </a:rPr>
              <a:t>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n-US" altLang="el-GR" sz="2200" b="1" dirty="0" smtClean="0">
                <a:solidFill>
                  <a:srgbClr val="2D7291"/>
                </a:solidFill>
                <a:latin typeface="+mn-lt"/>
              </a:rPr>
              <a:t>16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5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</a:t>
            </a:r>
            <a:r>
              <a:rPr lang="el-GR" altLang="el-GR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32 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6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64 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7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baseline="30000" dirty="0">
                <a:solidFill>
                  <a:srgbClr val="27BCC3"/>
                </a:solidFill>
                <a:latin typeface="+mn-lt"/>
              </a:rPr>
              <a:t>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n-US" altLang="el-GR" sz="2200" b="1" dirty="0" smtClean="0">
                <a:solidFill>
                  <a:srgbClr val="2D7291"/>
                </a:solidFill>
                <a:latin typeface="+mn-lt"/>
              </a:rPr>
              <a:t>128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8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baseline="30000" dirty="0">
                <a:solidFill>
                  <a:srgbClr val="27BCC3"/>
                </a:solidFill>
                <a:latin typeface="+mn-lt"/>
              </a:rPr>
              <a:t>  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256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9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 </a:t>
            </a:r>
            <a:r>
              <a:rPr lang="en-US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512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10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</a:t>
            </a:r>
            <a:r>
              <a:rPr lang="en-US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1024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11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2048   </a:t>
            </a:r>
            <a:r>
              <a:rPr lang="de-DE" altLang="el-GR" sz="2200" b="1" dirty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12</a:t>
            </a:r>
            <a:r>
              <a:rPr lang="de-DE" altLang="el-GR" sz="2200" b="1" baseline="30000" dirty="0">
                <a:solidFill>
                  <a:srgbClr val="27BCC3"/>
                </a:solidFill>
                <a:latin typeface="+mn-lt"/>
              </a:rPr>
              <a:t>er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de-DE" altLang="el-GR" sz="2200" b="1" dirty="0">
                <a:solidFill>
                  <a:srgbClr val="27BCC3"/>
                </a:solidFill>
                <a:latin typeface="+mn-lt"/>
              </a:rPr>
              <a:t>Monat</a:t>
            </a:r>
            <a:r>
              <a:rPr lang="el-GR" altLang="el-GR" sz="2200" b="1" dirty="0">
                <a:solidFill>
                  <a:srgbClr val="27BCC3"/>
                </a:solidFill>
                <a:latin typeface="+mn-lt"/>
              </a:rPr>
              <a:t>=</a:t>
            </a:r>
            <a:r>
              <a:rPr lang="en-US" altLang="el-GR" sz="2200" b="1" dirty="0">
                <a:solidFill>
                  <a:srgbClr val="27BCC3"/>
                </a:solidFill>
                <a:latin typeface="+mn-lt"/>
              </a:rPr>
              <a:t> </a:t>
            </a:r>
            <a:r>
              <a:rPr lang="el-GR" altLang="el-GR" sz="2200" b="1" dirty="0" smtClean="0">
                <a:solidFill>
                  <a:srgbClr val="2D7291"/>
                </a:solidFill>
                <a:latin typeface="+mn-lt"/>
              </a:rPr>
              <a:t>4096   </a:t>
            </a:r>
            <a:r>
              <a:rPr lang="de-DE" altLang="el-GR" sz="2200" b="1" dirty="0" smtClean="0">
                <a:solidFill>
                  <a:srgbClr val="2D7291"/>
                </a:solidFill>
                <a:latin typeface="+mn-lt"/>
              </a:rPr>
              <a:t>Partner</a:t>
            </a:r>
            <a:endParaRPr lang="el-GR" altLang="el-GR" sz="2200" b="1" dirty="0">
              <a:solidFill>
                <a:srgbClr val="2D7291"/>
              </a:solidFill>
              <a:latin typeface="+mn-lt"/>
            </a:endParaRPr>
          </a:p>
        </p:txBody>
      </p:sp>
      <p:pic>
        <p:nvPicPr>
          <p:cNvPr id="4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-3487" y="1052736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rgbClr val="2D7291"/>
                </a:solidFill>
                <a:latin typeface="Calibri" panose="020F0502020204030204" pitchFamily="34" charset="0"/>
              </a:rPr>
              <a:t>DIE RIESIGE DYNAMIK DER EMPFEHLUNGEN BEIM BINÄRSYSTEM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2420888"/>
            <a:ext cx="41044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b="1" dirty="0">
                <a:solidFill>
                  <a:srgbClr val="2D7291"/>
                </a:solidFill>
              </a:rPr>
              <a:t>IHR NETZ WURDE INSGESAMT MIT 8190 </a:t>
            </a:r>
            <a:r>
              <a:rPr lang="de-DE" sz="2200" dirty="0">
                <a:solidFill>
                  <a:srgbClr val="2D7291"/>
                </a:solidFill>
              </a:rPr>
              <a:t>Geräten ausgestattet. </a:t>
            </a:r>
          </a:p>
          <a:p>
            <a:r>
              <a:rPr lang="de-DE" sz="2200" dirty="0">
                <a:solidFill>
                  <a:srgbClr val="2D7291"/>
                </a:solidFill>
              </a:rPr>
              <a:t>Sie aber förderten persönlich nur 2 Geräte</a:t>
            </a:r>
            <a:r>
              <a:rPr lang="de-DE" sz="2200" dirty="0" smtClean="0">
                <a:solidFill>
                  <a:srgbClr val="2D7291"/>
                </a:solidFill>
              </a:rPr>
              <a:t>.</a:t>
            </a:r>
          </a:p>
          <a:p>
            <a:endParaRPr lang="de-DE" sz="2200" b="1" dirty="0">
              <a:solidFill>
                <a:srgbClr val="2D7291"/>
              </a:solidFill>
            </a:endParaRPr>
          </a:p>
          <a:p>
            <a:r>
              <a:rPr lang="de-DE" sz="2200" b="1" dirty="0">
                <a:solidFill>
                  <a:srgbClr val="27BCC3"/>
                </a:solidFill>
              </a:rPr>
              <a:t>IHR GEWINN BETRÄGT 125.000 EURO</a:t>
            </a: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-3487" y="1727684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 smtClean="0">
                <a:solidFill>
                  <a:srgbClr val="2D7291"/>
                </a:solidFill>
                <a:latin typeface="Calibri" panose="020F0502020204030204" pitchFamily="34" charset="0"/>
              </a:rPr>
              <a:t>Ein hypothetisches Beispiel</a:t>
            </a:r>
            <a:endParaRPr lang="de-DE" sz="2000" dirty="0">
              <a:solidFill>
                <a:srgbClr val="2D729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43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  <p:sp>
        <p:nvSpPr>
          <p:cNvPr id="38" name="Shape 555"/>
          <p:cNvSpPr txBox="1">
            <a:spLocks/>
          </p:cNvSpPr>
          <p:nvPr/>
        </p:nvSpPr>
        <p:spPr>
          <a:xfrm>
            <a:off x="-5938" y="878942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4F6C97"/>
              </a:buClr>
              <a:buSzPts val="3600"/>
            </a:pPr>
            <a:r>
              <a:rPr lang="en-US" sz="3600" b="1" dirty="0" smtClean="0">
                <a:solidFill>
                  <a:srgbClr val="2D7291"/>
                </a:solidFill>
              </a:rPr>
              <a:t>WELCOME </a:t>
            </a:r>
            <a:r>
              <a:rPr lang="en-US" sz="3600" b="1" dirty="0">
                <a:solidFill>
                  <a:srgbClr val="2D7291"/>
                </a:solidFill>
              </a:rPr>
              <a:t>BUSINESS</a:t>
            </a:r>
            <a:endParaRPr lang="ru-RU" sz="3600" b="1" dirty="0">
              <a:solidFill>
                <a:srgbClr val="2D7291"/>
              </a:solidFill>
            </a:endParaRPr>
          </a:p>
        </p:txBody>
      </p:sp>
      <p:sp>
        <p:nvSpPr>
          <p:cNvPr id="39" name="Shape 560"/>
          <p:cNvSpPr/>
          <p:nvPr/>
        </p:nvSpPr>
        <p:spPr>
          <a:xfrm>
            <a:off x="-5938" y="1539551"/>
            <a:ext cx="9144000" cy="3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5000"/>
              </a:lnSpc>
            </a:pPr>
            <a:r>
              <a:rPr lang="en-US" sz="24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UMFASSENDES EINSTIEGSPACKET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15609" y="3568327"/>
            <a:ext cx="4662582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0"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rgbClr val="2D7291"/>
                </a:solidFill>
              </a:rPr>
              <a:t>KAUF:</a:t>
            </a:r>
            <a:endParaRPr lang="ru-RU" sz="1600" b="1" dirty="0" smtClean="0">
              <a:solidFill>
                <a:srgbClr val="2D7291"/>
              </a:solidFill>
            </a:endParaRPr>
          </a:p>
          <a:p>
            <a:pPr marL="25400" indent="0">
              <a:lnSpc>
                <a:spcPts val="1600"/>
              </a:lnSpc>
              <a:spcAft>
                <a:spcPts val="600"/>
              </a:spcAft>
              <a:buNone/>
            </a:pPr>
            <a:r>
              <a:rPr lang="de-DE" sz="1600" dirty="0">
                <a:solidFill>
                  <a:srgbClr val="2D7291"/>
                </a:solidFill>
              </a:rPr>
              <a:t>3xBUSINESS KIT</a:t>
            </a:r>
          </a:p>
          <a:p>
            <a:pPr marL="25400" indent="0">
              <a:lnSpc>
                <a:spcPts val="1600"/>
              </a:lnSpc>
              <a:spcAft>
                <a:spcPts val="600"/>
              </a:spcAft>
              <a:buNone/>
            </a:pPr>
            <a:r>
              <a:rPr lang="de-DE" sz="1600" dirty="0">
                <a:solidFill>
                  <a:srgbClr val="2D7291"/>
                </a:solidFill>
              </a:rPr>
              <a:t>FÜR DIE AKTIVIERUNG </a:t>
            </a:r>
          </a:p>
          <a:p>
            <a:pPr marL="25400" indent="0">
              <a:lnSpc>
                <a:spcPts val="1600"/>
              </a:lnSpc>
              <a:spcAft>
                <a:spcPts val="600"/>
              </a:spcAft>
              <a:buNone/>
            </a:pPr>
            <a:r>
              <a:rPr lang="de-DE" sz="1600" dirty="0">
                <a:solidFill>
                  <a:srgbClr val="2D7291"/>
                </a:solidFill>
              </a:rPr>
              <a:t>DES CODES</a:t>
            </a:r>
          </a:p>
          <a:p>
            <a:pPr marL="25400" indent="0">
              <a:buNone/>
            </a:pPr>
            <a:endParaRPr lang="ru-RU" sz="1050" dirty="0">
              <a:solidFill>
                <a:schemeClr val="bg1"/>
              </a:solidFill>
            </a:endParaRPr>
          </a:p>
          <a:p>
            <a:pPr marL="25400" indent="0">
              <a:buNone/>
            </a:pPr>
            <a:r>
              <a:rPr lang="en-US" sz="1600" dirty="0">
                <a:solidFill>
                  <a:srgbClr val="2D7291"/>
                </a:solidFill>
              </a:rPr>
              <a:t>3 PRODUKTE</a:t>
            </a:r>
          </a:p>
          <a:p>
            <a:pPr marL="25400" indent="0">
              <a:buNone/>
            </a:pPr>
            <a:r>
              <a:rPr lang="en-US" sz="1600" dirty="0">
                <a:solidFill>
                  <a:srgbClr val="2D7291"/>
                </a:solidFill>
              </a:rPr>
              <a:t>GESAMTBETRAG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353856" y="5504038"/>
            <a:ext cx="3316942" cy="0"/>
          </a:xfrm>
          <a:prstGeom prst="line">
            <a:avLst/>
          </a:prstGeom>
          <a:ln cap="rnd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2337474" y="5580863"/>
            <a:ext cx="1333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r">
              <a:spcAft>
                <a:spcPts val="1200"/>
              </a:spcAft>
            </a:pPr>
            <a:r>
              <a:rPr lang="en-US" sz="1600" b="1" dirty="0">
                <a:solidFill>
                  <a:srgbClr val="2D7291"/>
                </a:solidFill>
              </a:rPr>
              <a:t>ab 1560 </a:t>
            </a:r>
            <a:r>
              <a:rPr lang="en-US" sz="1600" b="1" dirty="0" smtClean="0">
                <a:solidFill>
                  <a:srgbClr val="2D7291"/>
                </a:solidFill>
              </a:rPr>
              <a:t>€</a:t>
            </a:r>
            <a:endParaRPr lang="en-US" sz="1600" b="1" dirty="0">
              <a:solidFill>
                <a:srgbClr val="2D729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37474" y="5049102"/>
            <a:ext cx="1333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r">
              <a:spcAft>
                <a:spcPts val="1200"/>
              </a:spcAft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1.857,50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€</a:t>
            </a:r>
            <a:endParaRPr lang="ru-RU" sz="1600" b="1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337474" y="3826134"/>
            <a:ext cx="1333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r">
              <a:spcAft>
                <a:spcPts val="1200"/>
              </a:spcAft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112,5 €</a:t>
            </a:r>
            <a:endParaRPr lang="ru-RU" sz="1600" b="1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353856" y="4822989"/>
            <a:ext cx="3316942" cy="0"/>
          </a:xfrm>
          <a:prstGeom prst="line">
            <a:avLst/>
          </a:prstGeom>
          <a:ln cap="rnd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/>
          <p:cNvGrpSpPr/>
          <p:nvPr/>
        </p:nvGrpSpPr>
        <p:grpSpPr>
          <a:xfrm>
            <a:off x="3260157" y="2289154"/>
            <a:ext cx="5872791" cy="3884845"/>
            <a:chOff x="3227317" y="2322306"/>
            <a:chExt cx="5872791" cy="3884845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7214617" y="2355071"/>
              <a:ext cx="15209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>
                <a:buNone/>
              </a:pPr>
              <a:r>
                <a:rPr lang="ru-RU" sz="1600" b="1" dirty="0" smtClean="0">
                  <a:solidFill>
                    <a:srgbClr val="2D7291"/>
                  </a:solidFill>
                </a:rPr>
                <a:t>—  </a:t>
              </a:r>
              <a:r>
                <a:rPr lang="en-US" sz="1600" b="1" dirty="0">
                  <a:solidFill>
                    <a:srgbClr val="2D7291"/>
                  </a:solidFill>
                </a:rPr>
                <a:t>Business Kit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40024" y="3432426"/>
              <a:ext cx="14209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 algn="r">
                <a:buNone/>
              </a:pPr>
              <a:r>
                <a:rPr lang="en-US" sz="1400" b="1" dirty="0">
                  <a:solidFill>
                    <a:srgbClr val="2D7291"/>
                  </a:solidFill>
                </a:rPr>
                <a:t>PREIS 37,5 €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227317" y="2322306"/>
              <a:ext cx="194204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 algn="r">
                <a:spcAft>
                  <a:spcPts val="600"/>
                </a:spcAft>
                <a:buNone/>
              </a:pPr>
              <a:r>
                <a:rPr lang="en-US" b="1" dirty="0" err="1">
                  <a:solidFill>
                    <a:srgbClr val="2D7291"/>
                  </a:solidFill>
                </a:rPr>
                <a:t>DeVita</a:t>
              </a:r>
              <a:r>
                <a:rPr lang="en-US" b="1" dirty="0">
                  <a:solidFill>
                    <a:srgbClr val="2D7291"/>
                  </a:solidFill>
                </a:rPr>
                <a:t> </a:t>
              </a:r>
              <a:r>
                <a:rPr lang="en-US" b="1" dirty="0" err="1">
                  <a:solidFill>
                    <a:srgbClr val="2D7291"/>
                  </a:solidFill>
                </a:rPr>
                <a:t>Ritm</a:t>
              </a:r>
              <a:r>
                <a:rPr lang="en-US" b="1" dirty="0">
                  <a:solidFill>
                    <a:srgbClr val="2D7291"/>
                  </a:solidFill>
                </a:rPr>
                <a:t> Mini</a:t>
              </a:r>
            </a:p>
            <a:p>
              <a:pPr marL="36000" indent="0">
                <a:buNone/>
              </a:pPr>
              <a:r>
                <a:rPr lang="ru-RU" sz="1400" b="1" dirty="0" smtClean="0">
                  <a:solidFill>
                    <a:schemeClr val="bg1">
                      <a:lumMod val="50000"/>
                    </a:schemeClr>
                  </a:solidFill>
                </a:rPr>
                <a:t>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PREIS      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700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.-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€</a:t>
              </a:r>
            </a:p>
            <a:p>
              <a:pPr marL="36000" indent="0">
                <a:buNone/>
              </a:pPr>
              <a:r>
                <a:rPr lang="ru-RU" sz="1400" b="1" dirty="0" smtClean="0">
                  <a:solidFill>
                    <a:schemeClr val="bg1">
                      <a:lumMod val="50000"/>
                    </a:schemeClr>
                  </a:solidFill>
                </a:rPr>
                <a:t>   </a:t>
              </a:r>
              <a:r>
                <a:rPr lang="el-GR" sz="1400" b="1" dirty="0" smtClean="0">
                  <a:solidFill>
                    <a:schemeClr val="bg1">
                      <a:lumMod val="50000"/>
                    </a:schemeClr>
                  </a:solidFill>
                </a:rPr>
                <a:t>Β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onus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120 +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92,5 € </a:t>
              </a:r>
            </a:p>
            <a:p>
              <a:pPr marL="36000" indent="0">
                <a:buNone/>
              </a:pPr>
              <a:r>
                <a:rPr lang="ru-RU" sz="1400" b="1" dirty="0" smtClean="0">
                  <a:solidFill>
                    <a:schemeClr val="bg1">
                      <a:lumMod val="50000"/>
                    </a:schemeClr>
                  </a:solidFill>
                </a:rPr>
                <a:t>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PUNKTE   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215 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7196848" y="3011815"/>
              <a:ext cx="1903260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>
                <a:spcAft>
                  <a:spcPts val="600"/>
                </a:spcAft>
                <a:buNone/>
              </a:pPr>
              <a:r>
                <a:rPr lang="en-US" b="1" dirty="0" err="1">
                  <a:solidFill>
                    <a:srgbClr val="2D7291"/>
                  </a:solidFill>
                </a:rPr>
                <a:t>DeVita</a:t>
              </a:r>
              <a:r>
                <a:rPr lang="en-US" b="1" dirty="0">
                  <a:solidFill>
                    <a:srgbClr val="2D7291"/>
                  </a:solidFill>
                </a:rPr>
                <a:t> AP Mini</a:t>
              </a:r>
            </a:p>
            <a:p>
              <a:pPr marL="25400" indent="0">
                <a:buNone/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PREIS    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700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.-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€</a:t>
              </a:r>
            </a:p>
            <a:p>
              <a:pPr marL="25400" indent="0">
                <a:buNone/>
              </a:pPr>
              <a:r>
                <a:rPr lang="el-GR" sz="1400" b="1" dirty="0">
                  <a:solidFill>
                    <a:schemeClr val="bg1">
                      <a:lumMod val="50000"/>
                    </a:schemeClr>
                  </a:solidFill>
                </a:rPr>
                <a:t>Β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onus   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120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+ 92,5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€ </a:t>
              </a:r>
            </a:p>
            <a:p>
              <a:pPr marL="25400" indent="0">
                <a:buNone/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PUNKTE   215 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624646" y="4813746"/>
              <a:ext cx="2030727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>
                <a:spcAft>
                  <a:spcPts val="600"/>
                </a:spcAft>
                <a:buNone/>
              </a:pPr>
              <a:r>
                <a:rPr lang="en-US" b="1" dirty="0" err="1">
                  <a:solidFill>
                    <a:srgbClr val="2D7291"/>
                  </a:solidFill>
                </a:rPr>
                <a:t>DeVita</a:t>
              </a:r>
              <a:r>
                <a:rPr lang="en-US" b="1" dirty="0">
                  <a:solidFill>
                    <a:srgbClr val="2D7291"/>
                  </a:solidFill>
                </a:rPr>
                <a:t> Energy Mini</a:t>
              </a:r>
            </a:p>
            <a:p>
              <a:pPr marL="25400" indent="0">
                <a:buNone/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PREIS   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345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€</a:t>
              </a:r>
            </a:p>
            <a:p>
              <a:pPr marL="25400" indent="0">
                <a:buNone/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Bonus      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57,50 + 25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€</a:t>
              </a:r>
            </a:p>
            <a:p>
              <a:pPr marL="25400" indent="0">
                <a:buNone/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PUNKTE  100 </a:t>
              </a: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5544071" y="5899374"/>
              <a:ext cx="180735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 algn="r">
                <a:buNone/>
              </a:pPr>
              <a:r>
                <a:rPr lang="el-GR" sz="1400" b="1" dirty="0">
                  <a:solidFill>
                    <a:srgbClr val="2D7291"/>
                  </a:solidFill>
                </a:rPr>
                <a:t>ΤΙΜΗ 37,5 €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510153" y="4131822"/>
              <a:ext cx="14375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400" indent="0" algn="r">
                <a:buNone/>
              </a:pPr>
              <a:r>
                <a:rPr lang="en-US" sz="1400" b="1" dirty="0">
                  <a:solidFill>
                    <a:srgbClr val="2D7291"/>
                  </a:solidFill>
                </a:rPr>
                <a:t>PREIS 37,5 €</a:t>
              </a: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7328526" y="4144160"/>
              <a:ext cx="380630" cy="279603"/>
            </a:xfrm>
            <a:prstGeom prst="roundRect">
              <a:avLst/>
            </a:prstGeom>
            <a:solidFill>
              <a:srgbClr val="2D72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Picture 3" descr="C:\Users\m.valeria\Desktop\ВСЕ ИКОНКИ И КЛИП-АРТЫ\ИКОНКИ png\Иконки для новогодней презентации и по бизнесу\бизнес кит_белый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33" y="4167770"/>
              <a:ext cx="295264" cy="2245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Скругленный прямоугольник 56"/>
            <p:cNvSpPr/>
            <p:nvPr/>
          </p:nvSpPr>
          <p:spPr>
            <a:xfrm>
              <a:off x="3449709" y="3444539"/>
              <a:ext cx="380630" cy="279603"/>
            </a:xfrm>
            <a:prstGeom prst="roundRect">
              <a:avLst/>
            </a:prstGeom>
            <a:solidFill>
              <a:srgbClr val="2D72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Picture 3" descr="C:\Users\m.valeria\Desktop\ВСЕ ИКОНКИ И КЛИП-АРТЫ\ИКОНКИ png\Иконки для новогодней презентации и по бизнесу\бизнес кит_белый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392" y="3472077"/>
              <a:ext cx="295264" cy="2245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Скругленный прямоугольник 58"/>
            <p:cNvSpPr/>
            <p:nvPr/>
          </p:nvSpPr>
          <p:spPr>
            <a:xfrm>
              <a:off x="5750032" y="5915419"/>
              <a:ext cx="380630" cy="279603"/>
            </a:xfrm>
            <a:prstGeom prst="roundRect">
              <a:avLst/>
            </a:prstGeom>
            <a:solidFill>
              <a:srgbClr val="2D72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Picture 3" descr="C:\Users\m.valeria\Desktop\ВСЕ ИКОНКИ И КЛИП-АРТЫ\ИКОНКИ png\Иконки для новогодней презентации и по бизнесу\бизнес кит_белый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714" y="5937614"/>
              <a:ext cx="295264" cy="2245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Скругленный прямоугольник 60"/>
            <p:cNvSpPr/>
            <p:nvPr/>
          </p:nvSpPr>
          <p:spPr>
            <a:xfrm>
              <a:off x="6700215" y="2322974"/>
              <a:ext cx="534252" cy="392450"/>
            </a:xfrm>
            <a:prstGeom prst="roundRect">
              <a:avLst/>
            </a:prstGeom>
            <a:solidFill>
              <a:srgbClr val="2D72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Picture 3" descr="C:\Users\m.valeria\Desktop\ВСЕ ИКОНКИ И КЛИП-АРТЫ\ИКОНКИ png\Иконки для новогодней презентации и по бизнесу\бизнес кит_белый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814" y="2368235"/>
              <a:ext cx="397055" cy="3019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50" y="2322306"/>
              <a:ext cx="2791968" cy="2444496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4997323" y="3767660"/>
              <a:ext cx="17870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1560 €</a:t>
              </a:r>
            </a:p>
          </p:txBody>
        </p:sp>
        <p:pic>
          <p:nvPicPr>
            <p:cNvPr id="67" name="Picture 2" descr="\\D-SERVER\DesignProjects\Приборы\визуал_энерджи_с заставкой_с тенью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775" y="4520490"/>
              <a:ext cx="474488" cy="9968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 descr="\\D-SERVER\DesignProjects\Приборы\AP Mini_NEW_201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164" y="3298702"/>
              <a:ext cx="509599" cy="997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\\d-server\DesignProjects\Приборы\4_Ritm Mini\Ritm Mini тёмный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284" y="2322306"/>
              <a:ext cx="468305" cy="997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Прямоугольник 69"/>
          <p:cNvSpPr/>
          <p:nvPr/>
        </p:nvSpPr>
        <p:spPr>
          <a:xfrm>
            <a:off x="-5938" y="2559002"/>
            <a:ext cx="3174735" cy="917590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Shape 555"/>
          <p:cNvSpPr txBox="1">
            <a:spLocks/>
          </p:cNvSpPr>
          <p:nvPr/>
        </p:nvSpPr>
        <p:spPr>
          <a:xfrm>
            <a:off x="-5938" y="2761329"/>
            <a:ext cx="3174735" cy="686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400">
              <a:lnSpc>
                <a:spcPts val="3000"/>
              </a:lnSpc>
              <a:spcAft>
                <a:spcPts val="12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ERSTELLE  </a:t>
            </a:r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CODES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-20705" y="6139326"/>
            <a:ext cx="9164705" cy="790263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1005925" y="6243353"/>
            <a:ext cx="6450504" cy="563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ctr">
              <a:lnSpc>
                <a:spcPts val="1600"/>
              </a:lnSpc>
              <a:spcAft>
                <a:spcPts val="400"/>
              </a:spcAft>
            </a:pPr>
            <a:r>
              <a:rPr lang="de-DE" b="1" dirty="0">
                <a:solidFill>
                  <a:schemeClr val="bg1"/>
                </a:solidFill>
              </a:rPr>
              <a:t>DER START BEI </a:t>
            </a:r>
            <a:r>
              <a:rPr lang="de-DE" b="1" dirty="0" smtClean="0">
                <a:solidFill>
                  <a:schemeClr val="bg1"/>
                </a:solidFill>
              </a:rPr>
              <a:t>DER DEHOLDING </a:t>
            </a:r>
            <a:r>
              <a:rPr lang="de-DE" b="1" dirty="0">
                <a:solidFill>
                  <a:schemeClr val="bg1"/>
                </a:solidFill>
              </a:rPr>
              <a:t>MIT DEM WELCOME </a:t>
            </a:r>
            <a:r>
              <a:rPr lang="de-DE" b="1" dirty="0" smtClean="0">
                <a:solidFill>
                  <a:schemeClr val="bg1"/>
                </a:solidFill>
              </a:rPr>
              <a:t>BUSINESS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25400" algn="ctr">
              <a:lnSpc>
                <a:spcPts val="1600"/>
              </a:lnSpc>
              <a:spcAft>
                <a:spcPts val="400"/>
              </a:spcAft>
            </a:pPr>
            <a:r>
              <a:rPr lang="de-DE" b="1" dirty="0" smtClean="0">
                <a:solidFill>
                  <a:schemeClr val="bg1"/>
                </a:solidFill>
              </a:rPr>
              <a:t>KANN </a:t>
            </a:r>
            <a:r>
              <a:rPr lang="de-DE" b="1" dirty="0">
                <a:solidFill>
                  <a:schemeClr val="bg1"/>
                </a:solidFill>
              </a:rPr>
              <a:t>EUCH </a:t>
            </a:r>
            <a:r>
              <a:rPr lang="de-DE" b="1" dirty="0" smtClean="0">
                <a:solidFill>
                  <a:schemeClr val="bg1"/>
                </a:solidFill>
              </a:rPr>
              <a:t>ZU EINEM </a:t>
            </a:r>
            <a:r>
              <a:rPr lang="de-DE" b="1" dirty="0">
                <a:solidFill>
                  <a:schemeClr val="bg1"/>
                </a:solidFill>
              </a:rPr>
              <a:t>AUTO </a:t>
            </a:r>
            <a:r>
              <a:rPr lang="de-DE" b="1" dirty="0" smtClean="0">
                <a:solidFill>
                  <a:schemeClr val="bg1"/>
                </a:solidFill>
              </a:rPr>
              <a:t>VERHELFEN</a:t>
            </a:r>
            <a:r>
              <a:rPr lang="de-DE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67928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kaluckaya\Desktop\Без 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427177"/>
            <a:ext cx="9515475" cy="4520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X:\FotoArchiv\2018\ЛИДЕРСКИЙ СЛЕТ 2018\WhatsApp Image 2018-09-27 at 13.23.57(2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" t="21765" r="1494" b="55681"/>
          <a:stretch/>
        </p:blipFill>
        <p:spPr bwMode="auto">
          <a:xfrm>
            <a:off x="-11876" y="1135737"/>
            <a:ext cx="9165401" cy="1429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hape 510"/>
          <p:cNvSpPr/>
          <p:nvPr/>
        </p:nvSpPr>
        <p:spPr>
          <a:xfrm>
            <a:off x="2611" y="1125235"/>
            <a:ext cx="9150913" cy="1439670"/>
          </a:xfrm>
          <a:prstGeom prst="rect">
            <a:avLst/>
          </a:prstGeom>
          <a:solidFill>
            <a:srgbClr val="2D7291">
              <a:alpha val="7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901"/>
          <p:cNvSpPr txBox="1"/>
          <p:nvPr/>
        </p:nvSpPr>
        <p:spPr>
          <a:xfrm>
            <a:off x="-11876" y="1786278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de-DE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DIE </a:t>
            </a:r>
            <a:r>
              <a:rPr lang="de-DE" sz="3200" cap="all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KARRIERELEITEr</a:t>
            </a:r>
            <a:r>
              <a:rPr lang="de-DE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VON</a:t>
            </a:r>
            <a:r>
              <a:rPr lang="el-GR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de-AT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DER </a:t>
            </a:r>
            <a:r>
              <a:rPr lang="el-GR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DEHolding</a:t>
            </a:r>
            <a:endParaRPr lang="el-GR" sz="3200" cap="all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7" name="Название 1"/>
          <p:cNvSpPr txBox="1">
            <a:spLocks/>
          </p:cNvSpPr>
          <p:nvPr/>
        </p:nvSpPr>
        <p:spPr>
          <a:xfrm>
            <a:off x="-11876" y="1268760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KARRIERE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Shape 901"/>
          <p:cNvSpPr txBox="1"/>
          <p:nvPr/>
        </p:nvSpPr>
        <p:spPr>
          <a:xfrm>
            <a:off x="523874" y="6276975"/>
            <a:ext cx="381000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l-GR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ΜΑ</a:t>
            </a:r>
            <a:r>
              <a:rPr lang="de-DE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STER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69" name="Shape 901"/>
          <p:cNvSpPr txBox="1"/>
          <p:nvPr/>
        </p:nvSpPr>
        <p:spPr>
          <a:xfrm>
            <a:off x="4923590" y="6276975"/>
            <a:ext cx="381000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VIP</a:t>
            </a:r>
            <a:r>
              <a:rPr lang="en-US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-</a:t>
            </a:r>
            <a:r>
              <a:rPr lang="de-DE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MASTER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70" name="Shape 901"/>
          <p:cNvSpPr txBox="1"/>
          <p:nvPr/>
        </p:nvSpPr>
        <p:spPr>
          <a:xfrm>
            <a:off x="314326" y="54959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1" name="Shape 901"/>
          <p:cNvSpPr txBox="1"/>
          <p:nvPr/>
        </p:nvSpPr>
        <p:spPr>
          <a:xfrm>
            <a:off x="1190626" y="54578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de-AT" sz="16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KB</a:t>
            </a:r>
            <a:endParaRPr sz="1000" b="1" dirty="0">
              <a:solidFill>
                <a:srgbClr val="FF0000"/>
              </a:solidFill>
            </a:endParaRPr>
          </a:p>
        </p:txBody>
      </p:sp>
      <p:sp>
        <p:nvSpPr>
          <p:cNvPr id="72" name="Shape 901"/>
          <p:cNvSpPr txBox="1"/>
          <p:nvPr/>
        </p:nvSpPr>
        <p:spPr>
          <a:xfrm>
            <a:off x="2038351" y="540067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4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3" name="Shape 901"/>
          <p:cNvSpPr txBox="1"/>
          <p:nvPr/>
        </p:nvSpPr>
        <p:spPr>
          <a:xfrm>
            <a:off x="2914651" y="53530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8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4" name="Shape 901"/>
          <p:cNvSpPr txBox="1"/>
          <p:nvPr/>
        </p:nvSpPr>
        <p:spPr>
          <a:xfrm>
            <a:off x="3768021" y="5305424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16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5" name="Shape 901"/>
          <p:cNvSpPr txBox="1"/>
          <p:nvPr/>
        </p:nvSpPr>
        <p:spPr>
          <a:xfrm>
            <a:off x="4647154" y="52292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32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6" name="Shape 901"/>
          <p:cNvSpPr txBox="1"/>
          <p:nvPr/>
        </p:nvSpPr>
        <p:spPr>
          <a:xfrm>
            <a:off x="5504404" y="51625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64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7" name="Shape 901"/>
          <p:cNvSpPr txBox="1"/>
          <p:nvPr/>
        </p:nvSpPr>
        <p:spPr>
          <a:xfrm>
            <a:off x="6371179" y="50863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128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8" name="Shape 901"/>
          <p:cNvSpPr txBox="1"/>
          <p:nvPr/>
        </p:nvSpPr>
        <p:spPr>
          <a:xfrm>
            <a:off x="7217318" y="50387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256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79" name="Shape 901"/>
          <p:cNvSpPr txBox="1"/>
          <p:nvPr/>
        </p:nvSpPr>
        <p:spPr>
          <a:xfrm>
            <a:off x="8065043" y="49720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512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80" name="Shape 901"/>
          <p:cNvSpPr txBox="1"/>
          <p:nvPr/>
        </p:nvSpPr>
        <p:spPr>
          <a:xfrm>
            <a:off x="314326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 </a:t>
            </a: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1" name="Shape 901"/>
          <p:cNvSpPr txBox="1"/>
          <p:nvPr/>
        </p:nvSpPr>
        <p:spPr>
          <a:xfrm>
            <a:off x="1181100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15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2" name="Shape 901"/>
          <p:cNvSpPr txBox="1"/>
          <p:nvPr/>
        </p:nvSpPr>
        <p:spPr>
          <a:xfrm>
            <a:off x="2038351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45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3" name="Shape 901"/>
          <p:cNvSpPr txBox="1"/>
          <p:nvPr/>
        </p:nvSpPr>
        <p:spPr>
          <a:xfrm>
            <a:off x="2905125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</a:t>
            </a: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00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4" name="Shape 901"/>
          <p:cNvSpPr txBox="1"/>
          <p:nvPr/>
        </p:nvSpPr>
        <p:spPr>
          <a:xfrm>
            <a:off x="3768021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250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5" name="Shape 901"/>
          <p:cNvSpPr txBox="1"/>
          <p:nvPr/>
        </p:nvSpPr>
        <p:spPr>
          <a:xfrm>
            <a:off x="4634795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500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6" name="Shape 901"/>
          <p:cNvSpPr txBox="1"/>
          <p:nvPr/>
        </p:nvSpPr>
        <p:spPr>
          <a:xfrm>
            <a:off x="7200275" y="6021288"/>
            <a:ext cx="87913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5000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7" name="Shape 901"/>
          <p:cNvSpPr txBox="1"/>
          <p:nvPr/>
        </p:nvSpPr>
        <p:spPr>
          <a:xfrm>
            <a:off x="7981323" y="6021288"/>
            <a:ext cx="101980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10000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8" name="Shape 901"/>
          <p:cNvSpPr txBox="1"/>
          <p:nvPr/>
        </p:nvSpPr>
        <p:spPr>
          <a:xfrm>
            <a:off x="5461441" y="6021288"/>
            <a:ext cx="87913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1000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89" name="Shape 901"/>
          <p:cNvSpPr txBox="1"/>
          <p:nvPr/>
        </p:nvSpPr>
        <p:spPr>
          <a:xfrm>
            <a:off x="6328214" y="6021288"/>
            <a:ext cx="101980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2500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90" name="Shape 901"/>
          <p:cNvSpPr txBox="1"/>
          <p:nvPr/>
        </p:nvSpPr>
        <p:spPr>
          <a:xfrm>
            <a:off x="314326" y="4487241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sz="1100" b="1" dirty="0">
              <a:solidFill>
                <a:srgbClr val="2D7291"/>
              </a:solidFill>
            </a:endParaRPr>
          </a:p>
        </p:txBody>
      </p:sp>
      <p:sp>
        <p:nvSpPr>
          <p:cNvPr id="91" name="Shape 901"/>
          <p:cNvSpPr txBox="1"/>
          <p:nvPr/>
        </p:nvSpPr>
        <p:spPr>
          <a:xfrm>
            <a:off x="1190626" y="4315791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BRON</a:t>
            </a:r>
            <a:r>
              <a:rPr lang="el-GR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Ζ</a:t>
            </a: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E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2" name="Shape 901"/>
          <p:cNvSpPr txBox="1"/>
          <p:nvPr/>
        </p:nvSpPr>
        <p:spPr>
          <a:xfrm>
            <a:off x="2038351" y="4201491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SILVER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3" name="Shape 901"/>
          <p:cNvSpPr txBox="1"/>
          <p:nvPr/>
        </p:nvSpPr>
        <p:spPr>
          <a:xfrm>
            <a:off x="2914651" y="4050057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GOLD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4" name="Shape 901"/>
          <p:cNvSpPr txBox="1"/>
          <p:nvPr/>
        </p:nvSpPr>
        <p:spPr>
          <a:xfrm>
            <a:off x="3727889" y="3954807"/>
            <a:ext cx="919265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PLATINUM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5" name="Shape 901"/>
          <p:cNvSpPr txBox="1"/>
          <p:nvPr/>
        </p:nvSpPr>
        <p:spPr>
          <a:xfrm>
            <a:off x="4527989" y="3816694"/>
            <a:ext cx="967936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SAPPHIRE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6" name="Shape 901"/>
          <p:cNvSpPr txBox="1"/>
          <p:nvPr/>
        </p:nvSpPr>
        <p:spPr>
          <a:xfrm>
            <a:off x="5451914" y="3673819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RUBIN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7" name="Shape 901"/>
          <p:cNvSpPr txBox="1"/>
          <p:nvPr/>
        </p:nvSpPr>
        <p:spPr>
          <a:xfrm>
            <a:off x="6328214" y="3516656"/>
            <a:ext cx="889104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EMERALD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8" name="Shape 901"/>
          <p:cNvSpPr txBox="1"/>
          <p:nvPr/>
        </p:nvSpPr>
        <p:spPr>
          <a:xfrm>
            <a:off x="7214662" y="3372816"/>
            <a:ext cx="8763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DIAMOND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99" name="Shape 901"/>
          <p:cNvSpPr txBox="1"/>
          <p:nvPr/>
        </p:nvSpPr>
        <p:spPr>
          <a:xfrm>
            <a:off x="7981323" y="2895601"/>
            <a:ext cx="1019801" cy="63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BLACK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DIAMOND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100" name="Прямоугольник 177"/>
          <p:cNvSpPr/>
          <p:nvPr/>
        </p:nvSpPr>
        <p:spPr>
          <a:xfrm>
            <a:off x="6427099" y="3028358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101" name="Прямоугольник 178"/>
          <p:cNvSpPr/>
          <p:nvPr/>
        </p:nvSpPr>
        <p:spPr>
          <a:xfrm>
            <a:off x="4667617" y="3344544"/>
            <a:ext cx="68867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102" name="Прямоугольник 179"/>
          <p:cNvSpPr/>
          <p:nvPr/>
        </p:nvSpPr>
        <p:spPr>
          <a:xfrm>
            <a:off x="5509957" y="3187381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103" name="Прямоугольник 180"/>
          <p:cNvSpPr/>
          <p:nvPr/>
        </p:nvSpPr>
        <p:spPr>
          <a:xfrm>
            <a:off x="7295501" y="2890246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104" name="Прямоугольник 182"/>
          <p:cNvSpPr/>
          <p:nvPr/>
        </p:nvSpPr>
        <p:spPr>
          <a:xfrm>
            <a:off x="8125329" y="2662173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105" name="Прямоугольник 98"/>
          <p:cNvSpPr/>
          <p:nvPr/>
        </p:nvSpPr>
        <p:spPr>
          <a:xfrm>
            <a:off x="468616" y="5785519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75€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06" name="Прямоугольник 99"/>
          <p:cNvSpPr/>
          <p:nvPr/>
        </p:nvSpPr>
        <p:spPr>
          <a:xfrm>
            <a:off x="1288624" y="5785519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1.125€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07" name="Прямоугольник 100"/>
          <p:cNvSpPr/>
          <p:nvPr/>
        </p:nvSpPr>
        <p:spPr>
          <a:xfrm>
            <a:off x="2129071" y="5785519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3.375€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08" name="Прямоугольник 101"/>
          <p:cNvSpPr/>
          <p:nvPr/>
        </p:nvSpPr>
        <p:spPr>
          <a:xfrm>
            <a:off x="2978212" y="5785519"/>
            <a:ext cx="61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2D7291"/>
                </a:solidFill>
              </a:rPr>
              <a:t>7</a:t>
            </a:r>
            <a:r>
              <a:rPr lang="el-GR" sz="1200" b="1" dirty="0">
                <a:solidFill>
                  <a:srgbClr val="2D7291"/>
                </a:solidFill>
              </a:rPr>
              <a:t>.</a:t>
            </a:r>
            <a:r>
              <a:rPr lang="ru-RU" sz="1200" b="1" dirty="0" smtClean="0">
                <a:solidFill>
                  <a:srgbClr val="2D7291"/>
                </a:solidFill>
              </a:rPr>
              <a:t>500</a:t>
            </a:r>
            <a:r>
              <a:rPr lang="el-GR" sz="1200" b="1" dirty="0" smtClean="0">
                <a:solidFill>
                  <a:srgbClr val="2D7291"/>
                </a:solidFill>
              </a:rPr>
              <a:t>€</a:t>
            </a:r>
            <a:endParaRPr lang="ru-RU" sz="1200" b="1" strike="sngStrike" dirty="0">
              <a:solidFill>
                <a:srgbClr val="2D7291"/>
              </a:solidFill>
            </a:endParaRPr>
          </a:p>
          <a:p>
            <a:endParaRPr lang="ru-RU" sz="1200" b="1" strike="sngStrik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9" name="Прямоугольник 107"/>
          <p:cNvSpPr/>
          <p:nvPr/>
        </p:nvSpPr>
        <p:spPr>
          <a:xfrm>
            <a:off x="3829775" y="5785519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18.750€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10" name="Прямоугольник 108"/>
          <p:cNvSpPr/>
          <p:nvPr/>
        </p:nvSpPr>
        <p:spPr>
          <a:xfrm>
            <a:off x="4686856" y="5785519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37.500€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11" name="Прямоугольник 109"/>
          <p:cNvSpPr/>
          <p:nvPr/>
        </p:nvSpPr>
        <p:spPr>
          <a:xfrm>
            <a:off x="5546494" y="5785519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75.000€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12" name="Прямоугольник 110"/>
          <p:cNvSpPr/>
          <p:nvPr/>
        </p:nvSpPr>
        <p:spPr>
          <a:xfrm>
            <a:off x="6388113" y="5785519"/>
            <a:ext cx="776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187.500€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13" name="Прямоугольник 111"/>
          <p:cNvSpPr/>
          <p:nvPr/>
        </p:nvSpPr>
        <p:spPr>
          <a:xfrm>
            <a:off x="7252209" y="5785519"/>
            <a:ext cx="776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375.000€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115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3811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JAHRE DEHOLDING• 25 JAHRE PRODUKTIONSBETRIEB• 26 LÄNDER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912" y="214290"/>
            <a:ext cx="89306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PF Din Text Comp Pro X Thin" panose="02000306020000020004" pitchFamily="2" charset="0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13" name="4 - Πίνακας"/>
          <p:cNvGraphicFramePr>
            <a:graphicFrameLocks noGrp="1"/>
          </p:cNvGraphicFramePr>
          <p:nvPr>
            <p:extLst/>
          </p:nvPr>
        </p:nvGraphicFramePr>
        <p:xfrm>
          <a:off x="530551" y="1127315"/>
          <a:ext cx="8082898" cy="507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073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942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1756"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 marL="71288" marR="71288" marT="35644" marB="35644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2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 marL="71288" marR="71288" marT="35644" marB="35644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2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 marL="71288" marR="71288" marT="35644" marB="35644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729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 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Karriere</a:t>
                      </a:r>
                      <a:r>
                        <a:rPr lang="de-AT" sz="1600" b="0" baseline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Punkt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Bronze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 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en-US" sz="1600" b="0" baseline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lang="en-US" sz="1600" b="0" baseline="0" dirty="0" err="1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Silver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 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600" b="0" baseline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pl-PL" sz="1600" b="1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Gold </a:t>
                      </a:r>
                      <a:r>
                        <a:rPr lang="pl-PL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1600" b="0" baseline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Platinum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en-US" sz="1600" b="0" baseline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VIP Sapphire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VIP Ruby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 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VIP Emerald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2500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96</a:t>
                      </a: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VIP Diamond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5000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1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VIP Black Diamond Master</a:t>
                      </a:r>
                      <a:endParaRPr lang="el-GR" sz="140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10000 </a:t>
                      </a:r>
                      <a:r>
                        <a:rPr lang="en-US" sz="1600" b="0" dirty="0" smtClean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Steps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190"/>
                        </a:spcBef>
                        <a:spcAft>
                          <a:spcPts val="595"/>
                        </a:spcAft>
                      </a:pPr>
                      <a:r>
                        <a:rPr lang="el-GR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384</a:t>
                      </a:r>
                      <a:r>
                        <a:rPr lang="el-GR" sz="1600" b="0" baseline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2D729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Karriere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D729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Punkte</a:t>
                      </a:r>
                      <a:endParaRPr lang="el-GR" sz="1400" b="0" dirty="0">
                        <a:solidFill>
                          <a:srgbClr val="2D729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981" marR="51981" marT="51981" marB="51981">
                    <a:lnL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7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660668" y="6304188"/>
            <a:ext cx="795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72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Karriere Punkt 1 KP = 1 Master/ = 1 TP mit rechts und links unter sich je ein TP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rgbClr val="2D729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2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kaluckaya\Desktop\2231b3926abb04063e6745c1fcc90ca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316" b="4412"/>
          <a:stretch/>
        </p:blipFill>
        <p:spPr bwMode="auto">
          <a:xfrm>
            <a:off x="0" y="2409824"/>
            <a:ext cx="9138062" cy="4162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912" y="214290"/>
            <a:ext cx="89306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8800" dirty="0">
                <a:solidFill>
                  <a:schemeClr val="accent2">
                    <a:lumMod val="50000"/>
                  </a:schemeClr>
                </a:solidFill>
                <a:latin typeface="PF Din Text Comp Pro X Thin" panose="02000306020000020004" pitchFamily="2" charset="0"/>
              </a:rPr>
              <a:t>  </a:t>
            </a:r>
          </a:p>
        </p:txBody>
      </p:sp>
      <p:sp>
        <p:nvSpPr>
          <p:cNvPr id="6" name="Shape 560"/>
          <p:cNvSpPr/>
          <p:nvPr/>
        </p:nvSpPr>
        <p:spPr>
          <a:xfrm>
            <a:off x="-14347" y="1122022"/>
            <a:ext cx="9144000" cy="3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5000"/>
              </a:lnSpc>
            </a:pPr>
            <a:r>
              <a:rPr lang="ru-RU" sz="3200" b="1" dirty="0" smtClean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«</a:t>
            </a:r>
            <a:r>
              <a:rPr lang="de-DE" sz="3200" b="1" dirty="0" smtClean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SELBST DIE GRÖSSTE REISE BEGINNT MIT EINEM ERSTEN SCHRITT</a:t>
            </a:r>
            <a:r>
              <a:rPr lang="ru-RU" sz="32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»</a:t>
            </a:r>
            <a:endParaRPr lang="ru-RU" sz="3200" b="1" dirty="0" smtClean="0">
              <a:solidFill>
                <a:srgbClr val="2D7291"/>
              </a:solidFill>
              <a:ea typeface="Calibri"/>
              <a:cs typeface="Calibri"/>
              <a:sym typeface="Calibri"/>
            </a:endParaRPr>
          </a:p>
          <a:p>
            <a:pPr lvl="0" algn="ctr">
              <a:lnSpc>
                <a:spcPct val="95000"/>
              </a:lnSpc>
            </a:pPr>
            <a:endParaRPr lang="ru-RU" sz="3200" b="1" dirty="0">
              <a:solidFill>
                <a:srgbClr val="2D729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6133946"/>
            <a:ext cx="277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de-DE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CHINESISCHE </a:t>
            </a:r>
            <a:r>
              <a:rPr lang="de-DE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WEISHEIT</a:t>
            </a:r>
            <a:endParaRPr lang="de-DE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2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39429" y="1562831"/>
            <a:ext cx="7660500" cy="4635384"/>
            <a:chOff x="277634" y="1340768"/>
            <a:chExt cx="8614846" cy="5212859"/>
          </a:xfrm>
        </p:grpSpPr>
        <p:pic>
          <p:nvPicPr>
            <p:cNvPr id="833" name="Shape 833" descr="\\D-SERVER\DesignProjects\Квартирная программа\Программа недвижимости\Картинки\48609e95a1419bee5a0d3428d93dd920.jpg"/>
            <p:cNvPicPr preferRelativeResize="0"/>
            <p:nvPr/>
          </p:nvPicPr>
          <p:blipFill rotWithShape="1">
            <a:blip r:embed="rId3" cstate="print">
              <a:alphaModFix/>
            </a:blip>
            <a:srcRect l="26113" t="19045" r="3941" b="8731"/>
            <a:stretch/>
          </p:blipFill>
          <p:spPr>
            <a:xfrm>
              <a:off x="4640164" y="1501895"/>
              <a:ext cx="4252316" cy="24720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8" name="Shape 838"/>
            <p:cNvSpPr/>
            <p:nvPr/>
          </p:nvSpPr>
          <p:spPr>
            <a:xfrm>
              <a:off x="277634" y="1501895"/>
              <a:ext cx="4260119" cy="2474181"/>
            </a:xfrm>
            <a:prstGeom prst="rect">
              <a:avLst/>
            </a:prstGeom>
            <a:solidFill>
              <a:srgbClr val="8AA9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Shape 839"/>
            <p:cNvSpPr/>
            <p:nvPr/>
          </p:nvSpPr>
          <p:spPr>
            <a:xfrm>
              <a:off x="4632361" y="4079446"/>
              <a:ext cx="4260119" cy="2474181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Shape 840"/>
            <p:cNvSpPr/>
            <p:nvPr/>
          </p:nvSpPr>
          <p:spPr>
            <a:xfrm>
              <a:off x="322279" y="2846031"/>
              <a:ext cx="4215475" cy="1036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Der Beginn eurer unternehmerischen</a:t>
              </a:r>
            </a:p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Aktivität mit </a:t>
              </a:r>
              <a:r>
                <a:rPr lang="de-DE" sz="2000" b="1" dirty="0" err="1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DEHolding</a:t>
              </a:r>
              <a:endParaRPr lang="de-DE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Shape 841"/>
            <p:cNvSpPr/>
            <p:nvPr/>
          </p:nvSpPr>
          <p:spPr>
            <a:xfrm>
              <a:off x="4640164" y="4079446"/>
              <a:ext cx="4252316" cy="1385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Mit der </a:t>
              </a:r>
              <a:r>
                <a:rPr lang="de-DE" sz="24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H</a:t>
              </a:r>
              <a:r>
                <a:rPr lang="de-DE" sz="24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ilfe des umfassenden </a:t>
              </a:r>
              <a:r>
                <a:rPr lang="de-DE" sz="2400" b="1" dirty="0" err="1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Einstiegpackets</a:t>
              </a:r>
              <a:endParaRPr lang="de-DE" sz="2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lang="de-DE" sz="24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 </a:t>
              </a:r>
              <a:r>
                <a:rPr lang="ru-RU" sz="24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«</a:t>
              </a:r>
              <a:r>
                <a:rPr lang="ru-RU" sz="2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WELCOME BUSINESS»</a:t>
              </a:r>
              <a:endParaRPr sz="4000" b="1" strike="sng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Shape 842"/>
            <p:cNvSpPr/>
            <p:nvPr/>
          </p:nvSpPr>
          <p:spPr>
            <a:xfrm>
              <a:off x="1653832" y="1340768"/>
              <a:ext cx="1511300" cy="1568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  <p:pic>
          <p:nvPicPr>
            <p:cNvPr id="843" name="Shape 843" descr="C:\Users\e.kaluckaya\Desktop\img.jpg"/>
            <p:cNvPicPr preferRelativeResize="0"/>
            <p:nvPr/>
          </p:nvPicPr>
          <p:blipFill rotWithShape="1">
            <a:blip r:embed="rId4">
              <a:alphaModFix/>
            </a:blip>
            <a:srcRect l="33991" t="33760" r="2651" b="823"/>
            <a:stretch/>
          </p:blipFill>
          <p:spPr>
            <a:xfrm>
              <a:off x="277634" y="4079447"/>
              <a:ext cx="4260119" cy="24741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4" name="Shape 844"/>
            <p:cNvSpPr/>
            <p:nvPr/>
          </p:nvSpPr>
          <p:spPr>
            <a:xfrm>
              <a:off x="3858858" y="5844236"/>
              <a:ext cx="4252316" cy="707886"/>
            </a:xfrm>
            <a:prstGeom prst="rect">
              <a:avLst/>
            </a:prstGeom>
            <a:solidFill>
              <a:srgbClr val="1B43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r"/>
              <a:r>
                <a:rPr lang="en-US" sz="20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ab </a:t>
              </a:r>
              <a:r>
                <a:rPr lang="en-US" sz="36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1560  €</a:t>
              </a:r>
              <a:endParaRPr lang="en-US" sz="2000" b="1" dirty="0">
                <a:solidFill>
                  <a:srgbClr val="FFC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Shape 835"/>
          <p:cNvSpPr txBox="1"/>
          <p:nvPr/>
        </p:nvSpPr>
        <p:spPr>
          <a:xfrm>
            <a:off x="0" y="961636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32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BEDINGUNGEN FÜR DEN AUTOGEWINN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18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83554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14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</a:rPr>
              <a:t>10 JAHRE </a:t>
            </a:r>
            <a:r>
              <a:rPr lang="de-DE" sz="2000" dirty="0">
                <a:solidFill>
                  <a:schemeClr val="bg1"/>
                </a:solidFill>
              </a:rPr>
              <a:t>DEHOLDING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25 JAHRE </a:t>
            </a:r>
            <a:r>
              <a:rPr lang="de-DE" sz="2000" dirty="0">
                <a:solidFill>
                  <a:schemeClr val="bg1"/>
                </a:solidFill>
              </a:rPr>
              <a:t>PRODUKTIONSBETRIEB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26 LÄNDER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327701" y="1772816"/>
            <a:ext cx="4478052" cy="4478050"/>
          </a:xfrm>
          <a:prstGeom prst="ellipse">
            <a:avLst/>
          </a:prstGeom>
          <a:noFill/>
          <a:ln w="76200">
            <a:solidFill>
              <a:srgbClr val="8AA9CA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539465" y="5384578"/>
            <a:ext cx="1288496" cy="629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DEVITA COSMO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VERJÜNGUNG</a:t>
            </a:r>
            <a:endParaRPr 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92635" y="3542685"/>
            <a:ext cx="1323672" cy="564628"/>
            <a:chOff x="-2381134" y="4157335"/>
            <a:chExt cx="2795405" cy="1192414"/>
          </a:xfrm>
        </p:grpSpPr>
        <p:pic>
          <p:nvPicPr>
            <p:cNvPr id="20" name="Picture 3" descr="\\D-SERVER\DesignProjects\Приборы\3D приборы\png\1депульс с щипцами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4135"/>
            <a:stretch/>
          </p:blipFill>
          <p:spPr bwMode="auto">
            <a:xfrm flipH="1">
              <a:off x="-2381134" y="4286803"/>
              <a:ext cx="1065913" cy="10629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\\D-SERVER\DesignProjects\Приборы\3D приборы\png\1депульс с щипцами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6325"/>
            <a:stretch/>
          </p:blipFill>
          <p:spPr bwMode="auto">
            <a:xfrm>
              <a:off x="-1402804" y="4157335"/>
              <a:ext cx="1817075" cy="10206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3800785" y="4092948"/>
            <a:ext cx="1528566" cy="472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DEPULS</a:t>
            </a:r>
            <a:endParaRPr lang="ru-RU" sz="14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EXPRESS</a:t>
            </a:r>
            <a:r>
              <a:rPr lang="ru-RU" sz="10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-</a:t>
            </a:r>
            <a:br>
              <a:rPr lang="ru-RU" sz="10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TEST</a:t>
            </a:r>
            <a:endParaRPr lang="ru-RU" sz="105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711357" y="3281463"/>
            <a:ext cx="1775979" cy="548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DEVITA AP </a:t>
            </a:r>
          </a:p>
          <a:p>
            <a:pPr algn="l"/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REINIGUNG UND </a:t>
            </a:r>
            <a:b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STÄRKUNG</a:t>
            </a:r>
            <a:endParaRPr 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754325" y="2268780"/>
            <a:ext cx="1170892" cy="454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DEVITA RITM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REGENERATION UND SCHUTZ</a:t>
            </a:r>
            <a:endParaRPr 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21760" y="2938670"/>
            <a:ext cx="2094010" cy="2094009"/>
          </a:xfrm>
          <a:prstGeom prst="ellipse">
            <a:avLst/>
          </a:prstGeom>
          <a:noFill/>
          <a:ln w="76200">
            <a:solidFill>
              <a:srgbClr val="8AA9CA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884379" y="3992770"/>
            <a:ext cx="1624948" cy="597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75000"/>
              </a:lnSpc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DEVITA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ENERGY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r"/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HARMONISIERUNG</a:t>
            </a:r>
            <a:endParaRPr lang="ru-RU" sz="900" dirty="0" smtClean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r"/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UND </a:t>
            </a:r>
            <a:b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UNTERSTÜTZUNG</a:t>
            </a:r>
            <a:endParaRPr 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455617" y="2694924"/>
            <a:ext cx="272450" cy="378788"/>
            <a:chOff x="4401350" y="2423408"/>
            <a:chExt cx="505419" cy="702687"/>
          </a:xfrm>
          <a:solidFill>
            <a:srgbClr val="FFC000"/>
          </a:solidFill>
        </p:grpSpPr>
        <p:sp>
          <p:nvSpPr>
            <p:cNvPr id="28" name="Нашивка 27"/>
            <p:cNvSpPr/>
            <p:nvPr/>
          </p:nvSpPr>
          <p:spPr>
            <a:xfrm rot="16200000" flipV="1">
              <a:off x="4566250" y="2442556"/>
              <a:ext cx="177164" cy="138868"/>
            </a:xfrm>
            <a:prstGeom prst="chevron">
              <a:avLst>
                <a:gd name="adj" fmla="val 35050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4401350" y="2620676"/>
              <a:ext cx="505419" cy="505419"/>
              <a:chOff x="334344" y="2582134"/>
              <a:chExt cx="505419" cy="505419"/>
            </a:xfrm>
            <a:grpFill/>
          </p:grpSpPr>
          <p:sp>
            <p:nvSpPr>
              <p:cNvPr id="30" name="Овал 29"/>
              <p:cNvSpPr/>
              <p:nvPr/>
            </p:nvSpPr>
            <p:spPr>
              <a:xfrm>
                <a:off x="334344" y="2582134"/>
                <a:ext cx="505419" cy="50541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58751" y="2703537"/>
                <a:ext cx="256605" cy="256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2" name="Прямая соединительная линия 31"/>
          <p:cNvCxnSpPr/>
          <p:nvPr/>
        </p:nvCxnSpPr>
        <p:spPr>
          <a:xfrm flipV="1">
            <a:off x="4592259" y="2170724"/>
            <a:ext cx="3554" cy="497164"/>
          </a:xfrm>
          <a:prstGeom prst="line">
            <a:avLst/>
          </a:prstGeom>
          <a:ln w="19050" cap="rnd" cmpd="sng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6" descr="\\d-server\DesignProjects\Приборы\3D приборы\png\Новые DELIXIR\бутыл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76" y="2025017"/>
            <a:ext cx="522108" cy="98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\\d-server\DesignProjects\Приборы\3D приборы\png\Новые DELIXIR\pH BALANCE_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92" t="13822" r="34410" b="13686"/>
          <a:stretch/>
        </p:blipFill>
        <p:spPr bwMode="auto">
          <a:xfrm>
            <a:off x="7045990" y="1778353"/>
            <a:ext cx="542701" cy="1041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 rot="5400000">
            <a:off x="6740056" y="3728425"/>
            <a:ext cx="272450" cy="378788"/>
            <a:chOff x="4401350" y="2423408"/>
            <a:chExt cx="505419" cy="702687"/>
          </a:xfrm>
          <a:solidFill>
            <a:srgbClr val="FFC000"/>
          </a:solidFill>
        </p:grpSpPr>
        <p:sp>
          <p:nvSpPr>
            <p:cNvPr id="36" name="Нашивка 35"/>
            <p:cNvSpPr/>
            <p:nvPr/>
          </p:nvSpPr>
          <p:spPr>
            <a:xfrm rot="16200000" flipV="1">
              <a:off x="4566250" y="2442556"/>
              <a:ext cx="177164" cy="138868"/>
            </a:xfrm>
            <a:prstGeom prst="chevron">
              <a:avLst>
                <a:gd name="adj" fmla="val 35050"/>
              </a:avLst>
            </a:prstGeom>
            <a:solidFill>
              <a:srgbClr val="75C8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4401350" y="2620676"/>
              <a:ext cx="505419" cy="505419"/>
              <a:chOff x="334344" y="2582134"/>
              <a:chExt cx="505419" cy="505419"/>
            </a:xfrm>
            <a:grpFill/>
          </p:grpSpPr>
          <p:sp>
            <p:nvSpPr>
              <p:cNvPr id="38" name="Овал 37"/>
              <p:cNvSpPr/>
              <p:nvPr/>
            </p:nvSpPr>
            <p:spPr>
              <a:xfrm>
                <a:off x="334344" y="2582134"/>
                <a:ext cx="505419" cy="505419"/>
              </a:xfrm>
              <a:prstGeom prst="ellipse">
                <a:avLst/>
              </a:prstGeom>
              <a:solidFill>
                <a:srgbClr val="75C85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58751" y="2703537"/>
                <a:ext cx="256605" cy="256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40" name="Picture 4" descr="\\d-server\DesignProjects\Приборы\3D приборы\png\Новые DELIXIR\ДЕТОКС_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94" t="13989" r="34629" b="13962"/>
          <a:stretch/>
        </p:blipFill>
        <p:spPr bwMode="auto">
          <a:xfrm>
            <a:off x="7902881" y="3536163"/>
            <a:ext cx="535548" cy="1021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\\d-server\DesignProjects\Приборы\3D приборы\png\Новые DELIXIR\ЭНЕРДЖИ_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87" t="13718" r="33012" b="14667"/>
          <a:stretch/>
        </p:blipFill>
        <p:spPr bwMode="auto">
          <a:xfrm>
            <a:off x="592022" y="3677632"/>
            <a:ext cx="569981" cy="1011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\\d-server\DesignProjects\Приборы\3D приборы\png\Новые DELIXIR\КОЛЛАГЕН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44" t="13647" r="34373" b="14445"/>
          <a:stretch/>
        </p:blipFill>
        <p:spPr bwMode="auto">
          <a:xfrm>
            <a:off x="1766430" y="5635775"/>
            <a:ext cx="496986" cy="98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2118624" y="2032888"/>
            <a:ext cx="1310897" cy="272450"/>
            <a:chOff x="2118624" y="2029271"/>
            <a:chExt cx="1310897" cy="272450"/>
          </a:xfrm>
        </p:grpSpPr>
        <p:grpSp>
          <p:nvGrpSpPr>
            <p:cNvPr id="44" name="Группа 43"/>
            <p:cNvGrpSpPr/>
            <p:nvPr/>
          </p:nvGrpSpPr>
          <p:grpSpPr>
            <a:xfrm rot="16200000" flipH="1">
              <a:off x="3103902" y="1976102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47" name="Нашивка 46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Группа 47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49" name="Овал 48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Овал 49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45" name="Прямая соединительная линия 44"/>
            <p:cNvCxnSpPr>
              <a:endCxn id="46" idx="0"/>
            </p:cNvCxnSpPr>
            <p:nvPr/>
          </p:nvCxnSpPr>
          <p:spPr>
            <a:xfrm flipH="1" flipV="1">
              <a:off x="2173889" y="2162191"/>
              <a:ext cx="834996" cy="3304"/>
            </a:xfrm>
            <a:prstGeom prst="line">
              <a:avLst/>
            </a:prstGeom>
            <a:ln w="19050" cap="rnd" cmpd="sng">
              <a:solidFill>
                <a:srgbClr val="C0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Овал 45"/>
            <p:cNvSpPr/>
            <p:nvPr/>
          </p:nvSpPr>
          <p:spPr>
            <a:xfrm rot="5400000">
              <a:off x="2118624" y="2134558"/>
              <a:ext cx="55265" cy="55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295988" y="5635775"/>
            <a:ext cx="1125846" cy="272450"/>
            <a:chOff x="1792431" y="5200318"/>
            <a:chExt cx="1125846" cy="272450"/>
          </a:xfrm>
        </p:grpSpPr>
        <p:grpSp>
          <p:nvGrpSpPr>
            <p:cNvPr id="52" name="Группа 51"/>
            <p:cNvGrpSpPr/>
            <p:nvPr/>
          </p:nvGrpSpPr>
          <p:grpSpPr>
            <a:xfrm rot="16200000" flipH="1">
              <a:off x="2592658" y="5147149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55" name="Нашивка 54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9900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6" name="Группа 55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57" name="Овал 56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9900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Овал 57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1832964" y="5341108"/>
              <a:ext cx="663751" cy="0"/>
            </a:xfrm>
            <a:prstGeom prst="line">
              <a:avLst/>
            </a:prstGeom>
            <a:ln w="19050" cap="rnd" cmpd="sng">
              <a:solidFill>
                <a:srgbClr val="990099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Овал 53"/>
            <p:cNvSpPr/>
            <p:nvPr/>
          </p:nvSpPr>
          <p:spPr>
            <a:xfrm rot="5400000">
              <a:off x="1792431" y="5310170"/>
              <a:ext cx="55265" cy="55265"/>
            </a:xfrm>
            <a:prstGeom prst="ellipse">
              <a:avLst/>
            </a:prstGeom>
            <a:solidFill>
              <a:srgbClr val="99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9" name="Прямая соединительная линия 58"/>
          <p:cNvCxnSpPr/>
          <p:nvPr/>
        </p:nvCxnSpPr>
        <p:spPr>
          <a:xfrm>
            <a:off x="7107310" y="3917819"/>
            <a:ext cx="663751" cy="0"/>
          </a:xfrm>
          <a:prstGeom prst="line">
            <a:avLst/>
          </a:prstGeom>
          <a:ln w="19050" cap="rnd" cmpd="sng">
            <a:solidFill>
              <a:srgbClr val="75C85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 rot="16200000" flipH="1">
            <a:off x="7771062" y="3886882"/>
            <a:ext cx="55265" cy="55265"/>
          </a:xfrm>
          <a:prstGeom prst="ellipse">
            <a:avLst/>
          </a:prstGeom>
          <a:solidFill>
            <a:srgbClr val="75C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6248111" y="2113970"/>
            <a:ext cx="1113307" cy="51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DELIXIR</a:t>
            </a:r>
            <a:endParaRPr lang="en-US" sz="1000" dirty="0">
              <a:solidFill>
                <a:srgbClr val="FFC000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1000" b="1" dirty="0" smtClean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PH</a:t>
            </a:r>
            <a:r>
              <a:rPr lang="ru-RU" sz="10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1000" b="1" dirty="0" smtClean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BALANCE</a:t>
            </a:r>
            <a:endParaRPr lang="en-US" sz="1400" b="1" dirty="0">
              <a:solidFill>
                <a:srgbClr val="FFC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7013125" y="3899185"/>
            <a:ext cx="1070759" cy="51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75C85A"/>
                </a:solidFill>
                <a:latin typeface="+mn-lt"/>
                <a:cs typeface="Arial" panose="020B0604020202020204" pitchFamily="34" charset="0"/>
              </a:rPr>
              <a:t>DELIXIR</a:t>
            </a:r>
            <a:endParaRPr lang="en-US" sz="1000" dirty="0">
              <a:solidFill>
                <a:srgbClr val="75C85A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1000" b="1" dirty="0">
                <a:solidFill>
                  <a:srgbClr val="75C85A"/>
                </a:solidFill>
                <a:latin typeface="+mn-lt"/>
                <a:cs typeface="Arial" panose="020B0604020202020204" pitchFamily="34" charset="0"/>
              </a:rPr>
              <a:t>DETOX</a:t>
            </a:r>
            <a:endParaRPr lang="en-US" sz="1400" b="1" dirty="0">
              <a:solidFill>
                <a:srgbClr val="75C85A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781934" y="3889029"/>
            <a:ext cx="1386981" cy="51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b="1" dirty="0">
                <a:solidFill>
                  <a:srgbClr val="FA9A1A"/>
                </a:solidFill>
                <a:latin typeface="+mn-lt"/>
                <a:cs typeface="Arial" panose="020B0604020202020204" pitchFamily="34" charset="0"/>
              </a:rPr>
              <a:t>DELIXIR</a:t>
            </a:r>
            <a:endParaRPr lang="en-US" sz="1000" dirty="0">
              <a:solidFill>
                <a:srgbClr val="FA9A1A"/>
              </a:solidFill>
              <a:latin typeface="+mn-lt"/>
              <a:cs typeface="Arial" panose="020B0604020202020204" pitchFamily="34" charset="0"/>
            </a:endParaRPr>
          </a:p>
          <a:p>
            <a:pPr algn="r"/>
            <a:r>
              <a:rPr lang="en-US" sz="1000" b="1" dirty="0">
                <a:solidFill>
                  <a:srgbClr val="FA9A1A"/>
                </a:solidFill>
                <a:latin typeface="+mn-lt"/>
                <a:cs typeface="Arial" panose="020B0604020202020204" pitchFamily="34" charset="0"/>
              </a:rPr>
              <a:t>MULTI-ENERGY</a:t>
            </a:r>
            <a:endParaRPr lang="en-US" sz="1400" b="1" dirty="0">
              <a:solidFill>
                <a:srgbClr val="FA9A1A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1963067" y="5758891"/>
            <a:ext cx="1169277" cy="51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b="1" dirty="0">
                <a:solidFill>
                  <a:srgbClr val="990099"/>
                </a:solidFill>
                <a:latin typeface="+mn-lt"/>
                <a:cs typeface="Arial" panose="020B0604020202020204" pitchFamily="34" charset="0"/>
              </a:rPr>
              <a:t>DELIXIR</a:t>
            </a:r>
            <a:endParaRPr lang="en-US" sz="1000" dirty="0">
              <a:solidFill>
                <a:srgbClr val="990099"/>
              </a:solidFill>
              <a:latin typeface="+mn-lt"/>
              <a:cs typeface="Arial" panose="020B0604020202020204" pitchFamily="34" charset="0"/>
            </a:endParaRPr>
          </a:p>
          <a:p>
            <a:pPr algn="r"/>
            <a:r>
              <a:rPr lang="en-US" sz="1000" b="1" dirty="0">
                <a:solidFill>
                  <a:srgbClr val="990099"/>
                </a:solidFill>
                <a:latin typeface="+mn-lt"/>
                <a:cs typeface="Arial" panose="020B0604020202020204" pitchFamily="34" charset="0"/>
              </a:rPr>
              <a:t>COLLAGEN</a:t>
            </a:r>
            <a:r>
              <a:rPr lang="ru-RU" sz="1000" b="1" dirty="0">
                <a:solidFill>
                  <a:srgbClr val="990099"/>
                </a:solidFill>
                <a:latin typeface="+mn-lt"/>
                <a:cs typeface="Arial" panose="020B0604020202020204" pitchFamily="34" charset="0"/>
              </a:rPr>
              <a:t>+</a:t>
            </a:r>
            <a:endParaRPr lang="en-US" sz="1400" b="1" dirty="0">
              <a:solidFill>
                <a:srgbClr val="99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1903122" y="2125021"/>
            <a:ext cx="974858" cy="51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DELIXIR</a:t>
            </a:r>
            <a:endParaRPr lang="en-US" sz="10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pPr algn="r"/>
            <a:r>
              <a:rPr lang="en-US" sz="1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ULTRA</a:t>
            </a:r>
            <a:r>
              <a:rPr lang="ru-RU" sz="1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SLIM+</a:t>
            </a:r>
            <a:endParaRPr lang="en-US" sz="14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 rot="5400000">
            <a:off x="5528586" y="3721521"/>
            <a:ext cx="272450" cy="378788"/>
            <a:chOff x="4401350" y="2423408"/>
            <a:chExt cx="505419" cy="702687"/>
          </a:xfrm>
          <a:solidFill>
            <a:srgbClr val="FFC000"/>
          </a:solidFill>
        </p:grpSpPr>
        <p:sp>
          <p:nvSpPr>
            <p:cNvPr id="67" name="Нашивка 66"/>
            <p:cNvSpPr/>
            <p:nvPr/>
          </p:nvSpPr>
          <p:spPr>
            <a:xfrm rot="16200000" flipV="1">
              <a:off x="4566250" y="2442556"/>
              <a:ext cx="177164" cy="138868"/>
            </a:xfrm>
            <a:prstGeom prst="chevron">
              <a:avLst>
                <a:gd name="adj" fmla="val 35050"/>
              </a:avLst>
            </a:prstGeom>
            <a:solidFill>
              <a:srgbClr val="75C8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4401350" y="2620676"/>
              <a:ext cx="505419" cy="505419"/>
              <a:chOff x="334344" y="2582134"/>
              <a:chExt cx="505419" cy="505419"/>
            </a:xfrm>
            <a:grpFill/>
          </p:grpSpPr>
          <p:sp>
            <p:nvSpPr>
              <p:cNvPr id="69" name="Овал 68"/>
              <p:cNvSpPr/>
              <p:nvPr/>
            </p:nvSpPr>
            <p:spPr>
              <a:xfrm>
                <a:off x="334344" y="2582134"/>
                <a:ext cx="505419" cy="505419"/>
              </a:xfrm>
              <a:prstGeom prst="ellipse">
                <a:avLst/>
              </a:prstGeom>
              <a:solidFill>
                <a:srgbClr val="75C85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458751" y="2703537"/>
                <a:ext cx="256605" cy="256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71" name="Прямая соединительная линия 70"/>
          <p:cNvCxnSpPr/>
          <p:nvPr/>
        </p:nvCxnSpPr>
        <p:spPr>
          <a:xfrm>
            <a:off x="5875176" y="3909348"/>
            <a:ext cx="663751" cy="0"/>
          </a:xfrm>
          <a:prstGeom prst="line">
            <a:avLst/>
          </a:prstGeom>
          <a:ln w="19050" cap="rnd" cmpd="sng">
            <a:solidFill>
              <a:srgbClr val="75C85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Овал 71"/>
          <p:cNvSpPr/>
          <p:nvPr/>
        </p:nvSpPr>
        <p:spPr>
          <a:xfrm rot="16200000" flipH="1">
            <a:off x="6559591" y="3879976"/>
            <a:ext cx="55265" cy="55265"/>
          </a:xfrm>
          <a:prstGeom prst="ellipse">
            <a:avLst/>
          </a:prstGeom>
          <a:solidFill>
            <a:srgbClr val="75C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3" name="Группа 72"/>
          <p:cNvGrpSpPr/>
          <p:nvPr/>
        </p:nvGrpSpPr>
        <p:grpSpPr>
          <a:xfrm rot="16200000" flipH="1">
            <a:off x="3331597" y="3717476"/>
            <a:ext cx="272450" cy="378788"/>
            <a:chOff x="4401350" y="2423408"/>
            <a:chExt cx="505419" cy="702687"/>
          </a:xfrm>
          <a:solidFill>
            <a:srgbClr val="FFC000"/>
          </a:solidFill>
        </p:grpSpPr>
        <p:sp>
          <p:nvSpPr>
            <p:cNvPr id="74" name="Нашивка 73"/>
            <p:cNvSpPr/>
            <p:nvPr/>
          </p:nvSpPr>
          <p:spPr>
            <a:xfrm rot="16200000" flipV="1">
              <a:off x="4566250" y="2442556"/>
              <a:ext cx="177164" cy="138868"/>
            </a:xfrm>
            <a:prstGeom prst="chevron">
              <a:avLst>
                <a:gd name="adj" fmla="val 35050"/>
              </a:avLst>
            </a:prstGeom>
            <a:solidFill>
              <a:srgbClr val="FA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4401350" y="2620676"/>
              <a:ext cx="505419" cy="505419"/>
              <a:chOff x="334344" y="2582134"/>
              <a:chExt cx="505419" cy="505419"/>
            </a:xfrm>
            <a:grpFill/>
          </p:grpSpPr>
          <p:sp>
            <p:nvSpPr>
              <p:cNvPr id="76" name="Овал 75"/>
              <p:cNvSpPr/>
              <p:nvPr/>
            </p:nvSpPr>
            <p:spPr>
              <a:xfrm>
                <a:off x="334344" y="2582134"/>
                <a:ext cx="505419" cy="505419"/>
              </a:xfrm>
              <a:prstGeom prst="ellipse">
                <a:avLst/>
              </a:prstGeom>
              <a:solidFill>
                <a:srgbClr val="FA9A1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458751" y="2703537"/>
                <a:ext cx="256605" cy="256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78" name="Прямая соединительная линия 77"/>
          <p:cNvCxnSpPr/>
          <p:nvPr/>
        </p:nvCxnSpPr>
        <p:spPr>
          <a:xfrm flipH="1">
            <a:off x="2571903" y="3911436"/>
            <a:ext cx="663751" cy="0"/>
          </a:xfrm>
          <a:prstGeom prst="line">
            <a:avLst/>
          </a:prstGeom>
          <a:ln w="19050" cap="rnd" cmpd="sng">
            <a:solidFill>
              <a:srgbClr val="FA9A1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 rot="5400000">
            <a:off x="2531370" y="3880498"/>
            <a:ext cx="55265" cy="55265"/>
          </a:xfrm>
          <a:prstGeom prst="ellipse">
            <a:avLst/>
          </a:prstGeom>
          <a:solidFill>
            <a:srgbClr val="FA9A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0" name="Группа 79"/>
          <p:cNvGrpSpPr/>
          <p:nvPr/>
        </p:nvGrpSpPr>
        <p:grpSpPr>
          <a:xfrm rot="10800000">
            <a:off x="1181459" y="3775211"/>
            <a:ext cx="1277207" cy="272450"/>
            <a:chOff x="6022186" y="2245826"/>
            <a:chExt cx="1277207" cy="272450"/>
          </a:xfrm>
        </p:grpSpPr>
        <p:grpSp>
          <p:nvGrpSpPr>
            <p:cNvPr id="81" name="Группа 80"/>
            <p:cNvGrpSpPr/>
            <p:nvPr/>
          </p:nvGrpSpPr>
          <p:grpSpPr>
            <a:xfrm rot="5400000">
              <a:off x="6075355" y="2192657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84" name="Нашивка 83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FA9A1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5" name="Группа 84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86" name="Овал 85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FA9A1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" name="Овал 86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82" name="Прямая соединительная линия 81"/>
            <p:cNvCxnSpPr>
              <a:endCxn id="83" idx="0"/>
            </p:cNvCxnSpPr>
            <p:nvPr/>
          </p:nvCxnSpPr>
          <p:spPr>
            <a:xfrm>
              <a:off x="6428009" y="2382468"/>
              <a:ext cx="819570" cy="1990"/>
            </a:xfrm>
            <a:prstGeom prst="line">
              <a:avLst/>
            </a:prstGeom>
            <a:ln w="19050" cap="rnd" cmpd="sng">
              <a:solidFill>
                <a:srgbClr val="FA9A1A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Овал 82"/>
            <p:cNvSpPr/>
            <p:nvPr/>
          </p:nvSpPr>
          <p:spPr>
            <a:xfrm rot="5400000" flipV="1">
              <a:off x="7247579" y="2358551"/>
              <a:ext cx="51814" cy="51814"/>
            </a:xfrm>
            <a:prstGeom prst="ellipse">
              <a:avLst/>
            </a:prstGeom>
            <a:solidFill>
              <a:srgbClr val="FA9A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8" name="Рисунок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89" y="2991290"/>
            <a:ext cx="379381" cy="797194"/>
          </a:xfrm>
          <a:prstGeom prst="rect">
            <a:avLst/>
          </a:prstGeom>
        </p:spPr>
      </p:pic>
      <p:pic>
        <p:nvPicPr>
          <p:cNvPr id="89" name="Picture 3" descr="\\D-SERVER\DesignProjects\Приборы\AP Mini_NEW_20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37" y="3954682"/>
            <a:ext cx="422341" cy="826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\\d-server\DesignProjects\Приборы\4_Ritm Mini\Ritm Mini тёмный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868" y="1993608"/>
            <a:ext cx="389181" cy="828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\\D-SERVER\DesignProjects\Приборы\3D приборы\png\Новые DELIXIR\TOP FORM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38" t="9010" r="28911" b="11246"/>
          <a:stretch/>
        </p:blipFill>
        <p:spPr bwMode="auto">
          <a:xfrm>
            <a:off x="7065675" y="5565306"/>
            <a:ext cx="503333" cy="993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Заголовок 1"/>
          <p:cNvSpPr txBox="1">
            <a:spLocks/>
          </p:cNvSpPr>
          <p:nvPr/>
        </p:nvSpPr>
        <p:spPr>
          <a:xfrm>
            <a:off x="6111937" y="5758286"/>
            <a:ext cx="1070759" cy="51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F46C3A"/>
                </a:solidFill>
                <a:latin typeface="+mn-lt"/>
                <a:cs typeface="Arial" panose="020B0604020202020204" pitchFamily="34" charset="0"/>
              </a:rPr>
              <a:t>DELIXIR</a:t>
            </a:r>
            <a:endParaRPr lang="en-US" sz="1000" dirty="0">
              <a:solidFill>
                <a:srgbClr val="F46C3A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1000" b="1" dirty="0">
                <a:solidFill>
                  <a:srgbClr val="F46C3A"/>
                </a:solidFill>
                <a:latin typeface="+mn-lt"/>
                <a:cs typeface="Arial" panose="020B0604020202020204" pitchFamily="34" charset="0"/>
              </a:rPr>
              <a:t>TOP FORM</a:t>
            </a:r>
            <a:endParaRPr lang="en-US" sz="1400" b="1" dirty="0">
              <a:solidFill>
                <a:srgbClr val="F46C3A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93" name="Группа 92"/>
          <p:cNvGrpSpPr/>
          <p:nvPr/>
        </p:nvGrpSpPr>
        <p:grpSpPr>
          <a:xfrm rot="18421508">
            <a:off x="3200559" y="5067709"/>
            <a:ext cx="1125846" cy="272450"/>
            <a:chOff x="1792431" y="5200318"/>
            <a:chExt cx="1125846" cy="272450"/>
          </a:xfrm>
        </p:grpSpPr>
        <p:grpSp>
          <p:nvGrpSpPr>
            <p:cNvPr id="94" name="Группа 93"/>
            <p:cNvGrpSpPr/>
            <p:nvPr/>
          </p:nvGrpSpPr>
          <p:grpSpPr>
            <a:xfrm rot="16200000" flipH="1">
              <a:off x="2592658" y="5147149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97" name="Нашивка 96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9900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8" name="Группа 97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99" name="Овал 98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99009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0" name="Овал 99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95" name="Прямая соединительная линия 94"/>
            <p:cNvCxnSpPr/>
            <p:nvPr/>
          </p:nvCxnSpPr>
          <p:spPr>
            <a:xfrm flipH="1">
              <a:off x="1832964" y="5341108"/>
              <a:ext cx="663751" cy="0"/>
            </a:xfrm>
            <a:prstGeom prst="line">
              <a:avLst/>
            </a:prstGeom>
            <a:ln w="19050" cap="rnd" cmpd="sng">
              <a:solidFill>
                <a:srgbClr val="990099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/>
            <p:cNvSpPr/>
            <p:nvPr/>
          </p:nvSpPr>
          <p:spPr>
            <a:xfrm rot="5400000">
              <a:off x="1792431" y="5310170"/>
              <a:ext cx="55265" cy="55265"/>
            </a:xfrm>
            <a:prstGeom prst="ellipse">
              <a:avLst/>
            </a:prstGeom>
            <a:solidFill>
              <a:srgbClr val="99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 rot="3178492" flipH="1">
            <a:off x="4915148" y="5027452"/>
            <a:ext cx="1125846" cy="272450"/>
            <a:chOff x="1792431" y="5200318"/>
            <a:chExt cx="1125846" cy="272450"/>
          </a:xfrm>
        </p:grpSpPr>
        <p:grpSp>
          <p:nvGrpSpPr>
            <p:cNvPr id="102" name="Группа 101"/>
            <p:cNvGrpSpPr/>
            <p:nvPr/>
          </p:nvGrpSpPr>
          <p:grpSpPr>
            <a:xfrm rot="16200000" flipH="1">
              <a:off x="2592658" y="5147149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105" name="Нашивка 104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F46C3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6" name="Группа 105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107" name="Овал 106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F46C3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8" name="Овал 107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103" name="Прямая соединительная линия 102"/>
            <p:cNvCxnSpPr/>
            <p:nvPr/>
          </p:nvCxnSpPr>
          <p:spPr>
            <a:xfrm flipH="1">
              <a:off x="1832964" y="5341108"/>
              <a:ext cx="663751" cy="0"/>
            </a:xfrm>
            <a:prstGeom prst="line">
              <a:avLst/>
            </a:prstGeom>
            <a:ln w="19050" cap="rnd" cmpd="sng">
              <a:solidFill>
                <a:srgbClr val="F46C3A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Овал 103"/>
            <p:cNvSpPr/>
            <p:nvPr/>
          </p:nvSpPr>
          <p:spPr>
            <a:xfrm rot="5400000">
              <a:off x="1792431" y="5310170"/>
              <a:ext cx="55265" cy="55265"/>
            </a:xfrm>
            <a:prstGeom prst="ellipse">
              <a:avLst/>
            </a:prstGeom>
            <a:solidFill>
              <a:srgbClr val="F46C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 flipH="1">
            <a:off x="5788992" y="5638765"/>
            <a:ext cx="1125846" cy="272450"/>
            <a:chOff x="1792431" y="5200318"/>
            <a:chExt cx="1125846" cy="272450"/>
          </a:xfrm>
        </p:grpSpPr>
        <p:grpSp>
          <p:nvGrpSpPr>
            <p:cNvPr id="110" name="Группа 109"/>
            <p:cNvGrpSpPr/>
            <p:nvPr/>
          </p:nvGrpSpPr>
          <p:grpSpPr>
            <a:xfrm rot="16200000" flipH="1">
              <a:off x="2592658" y="5147149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113" name="Нашивка 112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F46C3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4" name="Группа 113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115" name="Овал 114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F46C3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6" name="Овал 115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111" name="Прямая соединительная линия 110"/>
            <p:cNvCxnSpPr/>
            <p:nvPr/>
          </p:nvCxnSpPr>
          <p:spPr>
            <a:xfrm flipH="1">
              <a:off x="1832964" y="5341108"/>
              <a:ext cx="663751" cy="0"/>
            </a:xfrm>
            <a:prstGeom prst="line">
              <a:avLst/>
            </a:prstGeom>
            <a:ln w="19050" cap="rnd" cmpd="sng">
              <a:solidFill>
                <a:srgbClr val="F46C3A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Овал 111"/>
            <p:cNvSpPr/>
            <p:nvPr/>
          </p:nvSpPr>
          <p:spPr>
            <a:xfrm rot="5400000">
              <a:off x="1792431" y="5310170"/>
              <a:ext cx="55265" cy="55265"/>
            </a:xfrm>
            <a:prstGeom prst="ellipse">
              <a:avLst/>
            </a:prstGeom>
            <a:solidFill>
              <a:srgbClr val="F46C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7" name="Заголовок 1"/>
          <p:cNvSpPr txBox="1">
            <a:spLocks/>
          </p:cNvSpPr>
          <p:nvPr/>
        </p:nvSpPr>
        <p:spPr>
          <a:xfrm>
            <a:off x="5560283" y="4836357"/>
            <a:ext cx="1170892" cy="454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DEVITA BRT</a:t>
            </a:r>
          </a:p>
          <a:p>
            <a:pPr algn="l"/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PERSÖNLICHE </a:t>
            </a:r>
            <a:b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9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REGULATION</a:t>
            </a:r>
            <a:endParaRPr 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8" name="Picture 2" descr="\\D-SERVER\DesignProjects\Приборы\3D приборы\png\cosmpng ENG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22" t="13722" r="14421" b="21344"/>
          <a:stretch/>
        </p:blipFill>
        <p:spPr bwMode="auto">
          <a:xfrm>
            <a:off x="2952865" y="5013349"/>
            <a:ext cx="999391" cy="48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\\D-SERVER\DesignProjects\Приборы\BRT\BRT визуал_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76" y="4985480"/>
            <a:ext cx="1063630" cy="731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Группа 119"/>
          <p:cNvGrpSpPr/>
          <p:nvPr/>
        </p:nvGrpSpPr>
        <p:grpSpPr>
          <a:xfrm flipH="1">
            <a:off x="5708331" y="2032888"/>
            <a:ext cx="1310897" cy="272450"/>
            <a:chOff x="2118624" y="2029271"/>
            <a:chExt cx="1310897" cy="272450"/>
          </a:xfrm>
        </p:grpSpPr>
        <p:grpSp>
          <p:nvGrpSpPr>
            <p:cNvPr id="121" name="Группа 120"/>
            <p:cNvGrpSpPr/>
            <p:nvPr/>
          </p:nvGrpSpPr>
          <p:grpSpPr>
            <a:xfrm rot="16200000" flipH="1">
              <a:off x="3103902" y="1976102"/>
              <a:ext cx="272450" cy="378788"/>
              <a:chOff x="4401350" y="2423408"/>
              <a:chExt cx="505419" cy="702687"/>
            </a:xfrm>
            <a:solidFill>
              <a:srgbClr val="FFC000"/>
            </a:solidFill>
          </p:grpSpPr>
          <p:sp>
            <p:nvSpPr>
              <p:cNvPr id="124" name="Нашивка 123"/>
              <p:cNvSpPr/>
              <p:nvPr/>
            </p:nvSpPr>
            <p:spPr>
              <a:xfrm rot="16200000" flipV="1">
                <a:off x="4566250" y="2442556"/>
                <a:ext cx="177164" cy="138868"/>
              </a:xfrm>
              <a:prstGeom prst="chevron">
                <a:avLst>
                  <a:gd name="adj" fmla="val 35050"/>
                </a:avLst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" name="Группа 124"/>
              <p:cNvGrpSpPr/>
              <p:nvPr/>
            </p:nvGrpSpPr>
            <p:grpSpPr>
              <a:xfrm>
                <a:off x="4401350" y="2620676"/>
                <a:ext cx="505419" cy="505419"/>
                <a:chOff x="334344" y="2582134"/>
                <a:chExt cx="505419" cy="505419"/>
              </a:xfrm>
              <a:grpFill/>
            </p:grpSpPr>
            <p:sp>
              <p:nvSpPr>
                <p:cNvPr id="126" name="Овал 125"/>
                <p:cNvSpPr/>
                <p:nvPr/>
              </p:nvSpPr>
              <p:spPr>
                <a:xfrm>
                  <a:off x="334344" y="2582134"/>
                  <a:ext cx="505419" cy="50541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7" name="Овал 126"/>
                <p:cNvSpPr/>
                <p:nvPr/>
              </p:nvSpPr>
              <p:spPr>
                <a:xfrm>
                  <a:off x="458751" y="2703537"/>
                  <a:ext cx="256605" cy="2566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122" name="Прямая соединительная линия 121"/>
            <p:cNvCxnSpPr>
              <a:endCxn id="123" idx="0"/>
            </p:cNvCxnSpPr>
            <p:nvPr/>
          </p:nvCxnSpPr>
          <p:spPr>
            <a:xfrm flipH="1" flipV="1">
              <a:off x="2173889" y="2162191"/>
              <a:ext cx="834996" cy="3304"/>
            </a:xfrm>
            <a:prstGeom prst="line">
              <a:avLst/>
            </a:prstGeom>
            <a:ln w="19050" cap="rnd" cmpd="sng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Овал 122"/>
            <p:cNvSpPr/>
            <p:nvPr/>
          </p:nvSpPr>
          <p:spPr>
            <a:xfrm rot="5400000">
              <a:off x="2118624" y="2134558"/>
              <a:ext cx="55265" cy="5526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8" name="Прямая соединительная линия 127"/>
          <p:cNvCxnSpPr/>
          <p:nvPr/>
        </p:nvCxnSpPr>
        <p:spPr>
          <a:xfrm>
            <a:off x="4600979" y="2171148"/>
            <a:ext cx="1086611" cy="0"/>
          </a:xfrm>
          <a:prstGeom prst="line">
            <a:avLst/>
          </a:prstGeom>
          <a:ln w="19050" cap="rnd" cmpd="sng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>
                <a:solidFill>
                  <a:srgbClr val="2D7291"/>
                </a:solidFill>
                <a:latin typeface="Calibri" panose="020F0502020204030204" pitchFamily="34" charset="0"/>
              </a:rPr>
              <a:t>UNSCHLAGBARES WOHLSTANDS- UND GESUNDHEITSSYSTEM </a:t>
            </a:r>
            <a:endParaRPr lang="en-US" sz="2400" b="1" dirty="0">
              <a:solidFill>
                <a:srgbClr val="2D729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26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34615" y="1561631"/>
            <a:ext cx="7673918" cy="4637784"/>
            <a:chOff x="258841" y="1340768"/>
            <a:chExt cx="8625466" cy="5212859"/>
          </a:xfrm>
        </p:grpSpPr>
        <p:pic>
          <p:nvPicPr>
            <p:cNvPr id="850" name="Shape 850" descr="\\D-SERVER\DesignProjects\Квартирная программа\Программа недвижимости\Картинки\shutterstock_7799632.jpg"/>
            <p:cNvPicPr preferRelativeResize="0"/>
            <p:nvPr/>
          </p:nvPicPr>
          <p:blipFill rotWithShape="1">
            <a:blip r:embed="rId3">
              <a:alphaModFix/>
            </a:blip>
            <a:srcRect l="13781" t="16758" r="10251" b="17338"/>
            <a:stretch/>
          </p:blipFill>
          <p:spPr>
            <a:xfrm>
              <a:off x="4627766" y="4079444"/>
              <a:ext cx="4256541" cy="2474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Shape 851" descr="C:\Users\e.kaluckaya\Desktop\1920x1080_AA4_151016_1.jpg"/>
            <p:cNvPicPr preferRelativeResize="0"/>
            <p:nvPr/>
          </p:nvPicPr>
          <p:blipFill rotWithShape="1">
            <a:blip r:embed="rId4" cstate="print">
              <a:alphaModFix/>
            </a:blip>
            <a:srcRect l="13292" t="11208" r="10641" b="10176"/>
            <a:stretch/>
          </p:blipFill>
          <p:spPr>
            <a:xfrm>
              <a:off x="269460" y="1501895"/>
              <a:ext cx="4252317" cy="2472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5" name="Shape 855"/>
            <p:cNvSpPr/>
            <p:nvPr/>
          </p:nvSpPr>
          <p:spPr>
            <a:xfrm flipH="1">
              <a:off x="4624188" y="1501895"/>
              <a:ext cx="4260119" cy="2474181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Shape 856"/>
            <p:cNvSpPr/>
            <p:nvPr/>
          </p:nvSpPr>
          <p:spPr>
            <a:xfrm flipH="1">
              <a:off x="269461" y="4079446"/>
              <a:ext cx="4260119" cy="2474181"/>
            </a:xfrm>
            <a:prstGeom prst="rect">
              <a:avLst/>
            </a:prstGeom>
            <a:solidFill>
              <a:srgbClr val="8AA9CA"/>
            </a:solidFill>
            <a:ln>
              <a:solidFill>
                <a:srgbClr val="8AA9CA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Shape 857"/>
            <p:cNvSpPr/>
            <p:nvPr/>
          </p:nvSpPr>
          <p:spPr>
            <a:xfrm>
              <a:off x="4601817" y="2810745"/>
              <a:ext cx="4278912" cy="1107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4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Jetzt wird sich jeder </a:t>
              </a:r>
              <a:r>
                <a:rPr lang="de-DE" sz="2400" b="1" dirty="0" err="1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Step</a:t>
              </a:r>
              <a:r>
                <a:rPr lang="de-DE" sz="24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 </a:t>
              </a:r>
            </a:p>
            <a:p>
              <a:pPr lvl="0" algn="ctr"/>
              <a:r>
                <a:rPr lang="de-DE" sz="24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verdoppeln</a:t>
              </a:r>
            </a:p>
          </p:txBody>
        </p:sp>
        <p:sp>
          <p:nvSpPr>
            <p:cNvPr id="858" name="Shape 858"/>
            <p:cNvSpPr/>
            <p:nvPr/>
          </p:nvSpPr>
          <p:spPr>
            <a:xfrm>
              <a:off x="5996809" y="1340768"/>
              <a:ext cx="1511300" cy="1568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9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Shape 859"/>
            <p:cNvSpPr/>
            <p:nvPr/>
          </p:nvSpPr>
          <p:spPr>
            <a:xfrm>
              <a:off x="258841" y="4079444"/>
              <a:ext cx="4278912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  <a:p>
              <a:pPr lvl="0" algn="ctr"/>
              <a:r>
                <a:rPr lang="ru-RU" sz="2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ru-RU" sz="44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75 </a:t>
              </a:r>
              <a:r>
                <a:rPr lang="ru-RU" sz="44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€</a:t>
              </a:r>
              <a:r>
                <a:rPr lang="en-US" sz="44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 </a:t>
              </a:r>
              <a:r>
                <a:rPr lang="ru-RU" sz="4400" b="1" dirty="0" smtClean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х2</a:t>
              </a:r>
              <a:endParaRPr dirty="0">
                <a:solidFill>
                  <a:srgbClr val="FFC000"/>
                </a:solidFill>
              </a:endParaRPr>
            </a:p>
          </p:txBody>
        </p:sp>
        <p:sp>
          <p:nvSpPr>
            <p:cNvPr id="860" name="Shape 860"/>
            <p:cNvSpPr/>
            <p:nvPr/>
          </p:nvSpPr>
          <p:spPr>
            <a:xfrm>
              <a:off x="546100" y="5114104"/>
              <a:ext cx="4686300" cy="1323439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/>
              <a:r>
                <a:rPr lang="de-DE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75 € - Bonus auf dem Konto</a:t>
              </a:r>
            </a:p>
            <a:p>
              <a:pPr lvl="0"/>
              <a:r>
                <a:rPr lang="de-DE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75 € - Spardose für das Auto</a:t>
              </a:r>
            </a:p>
          </p:txBody>
        </p:sp>
      </p:grpSp>
      <p:sp>
        <p:nvSpPr>
          <p:cNvPr id="16" name="Shape 835"/>
          <p:cNvSpPr txBox="1"/>
          <p:nvPr/>
        </p:nvSpPr>
        <p:spPr>
          <a:xfrm>
            <a:off x="0" y="961636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32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BEDINGUNGEN FÜR DEN AUTOGEWINN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20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1350108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33548" y="1491776"/>
            <a:ext cx="7665586" cy="4705779"/>
            <a:chOff x="269461" y="1260094"/>
            <a:chExt cx="8623019" cy="5293533"/>
          </a:xfrm>
        </p:grpSpPr>
        <p:pic>
          <p:nvPicPr>
            <p:cNvPr id="866" name="Shape 866" descr="\\D-SERVER\DesignProjects\Квартирная программа\Программа недвижимости\7fa758acfbaf782a21385db56f16b409.jpg"/>
            <p:cNvPicPr preferRelativeResize="0"/>
            <p:nvPr/>
          </p:nvPicPr>
          <p:blipFill rotWithShape="1">
            <a:blip r:embed="rId3" cstate="print">
              <a:alphaModFix/>
            </a:blip>
            <a:srcRect l="3710" t="3378" r="5645" b="17364"/>
            <a:stretch/>
          </p:blipFill>
          <p:spPr>
            <a:xfrm>
              <a:off x="281212" y="4079444"/>
              <a:ext cx="4242572" cy="2474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7" name="Shape 867" descr="C:\Users\e.kaluckaya\Desktop\Audi-a4.jpg"/>
            <p:cNvPicPr preferRelativeResize="0"/>
            <p:nvPr/>
          </p:nvPicPr>
          <p:blipFill rotWithShape="1">
            <a:blip r:embed="rId4" cstate="print">
              <a:alphaModFix/>
            </a:blip>
            <a:srcRect l="1978" t="3963" r="15894" b="7824"/>
            <a:stretch/>
          </p:blipFill>
          <p:spPr>
            <a:xfrm>
              <a:off x="4640164" y="1501895"/>
              <a:ext cx="4252316" cy="24720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1" name="Shape 871"/>
            <p:cNvSpPr/>
            <p:nvPr/>
          </p:nvSpPr>
          <p:spPr>
            <a:xfrm>
              <a:off x="277635" y="1501895"/>
              <a:ext cx="4260120" cy="2474181"/>
            </a:xfrm>
            <a:prstGeom prst="rect">
              <a:avLst/>
            </a:prstGeom>
            <a:solidFill>
              <a:srgbClr val="8AA9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Shape 872"/>
            <p:cNvSpPr/>
            <p:nvPr/>
          </p:nvSpPr>
          <p:spPr>
            <a:xfrm>
              <a:off x="4632361" y="4079446"/>
              <a:ext cx="4260119" cy="2474181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Shape 873"/>
            <p:cNvSpPr/>
            <p:nvPr/>
          </p:nvSpPr>
          <p:spPr>
            <a:xfrm>
              <a:off x="269461" y="2733608"/>
              <a:ext cx="4254324" cy="72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lnSpc>
                  <a:spcPts val="2000"/>
                </a:lnSpc>
              </a:pPr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Nach Beendigung des </a:t>
              </a:r>
              <a:r>
                <a:rPr lang="de-DE" sz="20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Programms </a:t>
              </a:r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befinden </a:t>
              </a:r>
              <a:r>
                <a:rPr lang="de-DE" sz="20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sich in </a:t>
              </a:r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eurer Spardose</a:t>
              </a:r>
              <a:endParaRPr sz="2000" b="1" strike="sngStrik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Shape 874"/>
            <p:cNvSpPr/>
            <p:nvPr/>
          </p:nvSpPr>
          <p:spPr>
            <a:xfrm>
              <a:off x="4640164" y="4582187"/>
              <a:ext cx="4252316" cy="1468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Das Unternehmen wird euch die Möglichkeit </a:t>
              </a:r>
              <a:r>
                <a:rPr lang="de-DE" sz="20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geben, </a:t>
              </a:r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diesen angesammelten Betrag zum Kauf eures Traumautos zu nutzen!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875" name="Shape 875"/>
            <p:cNvSpPr/>
            <p:nvPr/>
          </p:nvSpPr>
          <p:spPr>
            <a:xfrm>
              <a:off x="1653832" y="1260094"/>
              <a:ext cx="1511300" cy="1568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9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Shape 876"/>
            <p:cNvSpPr/>
            <p:nvPr/>
          </p:nvSpPr>
          <p:spPr>
            <a:xfrm flipH="1">
              <a:off x="430461" y="3425346"/>
              <a:ext cx="4636459" cy="541907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Shape 877"/>
            <p:cNvSpPr/>
            <p:nvPr/>
          </p:nvSpPr>
          <p:spPr>
            <a:xfrm>
              <a:off x="395536" y="3395092"/>
              <a:ext cx="4254324" cy="49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-US" sz="28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250 Steps = 18750 €</a:t>
              </a:r>
            </a:p>
          </p:txBody>
        </p:sp>
      </p:grpSp>
      <p:sp>
        <p:nvSpPr>
          <p:cNvPr id="17" name="Shape 835"/>
          <p:cNvSpPr txBox="1"/>
          <p:nvPr/>
        </p:nvSpPr>
        <p:spPr>
          <a:xfrm>
            <a:off x="0" y="961636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32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BEDINGUNGEN FÜR DEN AUTOGEWINN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23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326493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21460" y="1529235"/>
            <a:ext cx="7700228" cy="4666314"/>
            <a:chOff x="258841" y="1326620"/>
            <a:chExt cx="8625466" cy="5227007"/>
          </a:xfrm>
        </p:grpSpPr>
        <p:pic>
          <p:nvPicPr>
            <p:cNvPr id="883" name="Shape 883" descr="\\D-SERVER\DesignProjects\Квартирная программа\Программа недвижимости\medium_reka.jpg"/>
            <p:cNvPicPr preferRelativeResize="0"/>
            <p:nvPr/>
          </p:nvPicPr>
          <p:blipFill rotWithShape="1">
            <a:blip r:embed="rId3">
              <a:alphaModFix/>
            </a:blip>
            <a:srcRect l="16006" t="29674" r="13264" b="15554"/>
            <a:stretch/>
          </p:blipFill>
          <p:spPr>
            <a:xfrm>
              <a:off x="4624188" y="4079446"/>
              <a:ext cx="4260119" cy="2474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4" name="Shape 884" descr="C:\Users\e.kaluckaya\Desktop\1920x1080_AQ7_151008_2.jpg"/>
            <p:cNvPicPr preferRelativeResize="0"/>
            <p:nvPr/>
          </p:nvPicPr>
          <p:blipFill rotWithShape="1">
            <a:blip r:embed="rId4" cstate="print">
              <a:alphaModFix/>
            </a:blip>
            <a:srcRect l="9217" t="14082" r="15705" b="8259"/>
            <a:stretch/>
          </p:blipFill>
          <p:spPr>
            <a:xfrm>
              <a:off x="269461" y="1501896"/>
              <a:ext cx="4252316" cy="24741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8" name="Shape 888"/>
            <p:cNvSpPr/>
            <p:nvPr/>
          </p:nvSpPr>
          <p:spPr>
            <a:xfrm flipH="1">
              <a:off x="4624188" y="1501895"/>
              <a:ext cx="4260119" cy="2474181"/>
            </a:xfrm>
            <a:prstGeom prst="rect">
              <a:avLst/>
            </a:prstGeom>
            <a:solidFill>
              <a:srgbClr val="8AA9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Shape 889"/>
            <p:cNvSpPr/>
            <p:nvPr/>
          </p:nvSpPr>
          <p:spPr>
            <a:xfrm flipH="1">
              <a:off x="269461" y="4079446"/>
              <a:ext cx="4260119" cy="2474181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Shape 890"/>
            <p:cNvSpPr/>
            <p:nvPr/>
          </p:nvSpPr>
          <p:spPr>
            <a:xfrm>
              <a:off x="4601817" y="2754240"/>
              <a:ext cx="4278912" cy="1282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Wenn Ihr ein Auto bis zu einem Wert von </a:t>
              </a:r>
              <a:r>
                <a:rPr lang="de-DE" sz="20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50.000 €</a:t>
              </a:r>
            </a:p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kaufen wollt, </a:t>
              </a:r>
            </a:p>
          </p:txBody>
        </p:sp>
        <p:sp>
          <p:nvSpPr>
            <p:cNvPr id="891" name="Shape 891"/>
            <p:cNvSpPr/>
            <p:nvPr/>
          </p:nvSpPr>
          <p:spPr>
            <a:xfrm>
              <a:off x="5996809" y="1326620"/>
              <a:ext cx="1511300" cy="1568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9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Shape 892"/>
            <p:cNvSpPr/>
            <p:nvPr/>
          </p:nvSpPr>
          <p:spPr>
            <a:xfrm>
              <a:off x="258841" y="4239227"/>
              <a:ext cx="4278912" cy="1466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zahlt das Unternehmen einen Pauschalbetrag von </a:t>
              </a:r>
              <a:r>
                <a:rPr lang="de-DE" sz="20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18.750 € </a:t>
              </a:r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und den Restbetrag über L</a:t>
              </a:r>
              <a:r>
                <a:rPr lang="de-DE" sz="20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easing</a:t>
              </a:r>
              <a:endParaRPr lang="de-DE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Shape 893"/>
            <p:cNvSpPr/>
            <p:nvPr/>
          </p:nvSpPr>
          <p:spPr>
            <a:xfrm>
              <a:off x="653773" y="5860024"/>
              <a:ext cx="4474942" cy="584776"/>
            </a:xfrm>
            <a:prstGeom prst="rect">
              <a:avLst/>
            </a:prstGeom>
            <a:solidFill>
              <a:srgbClr val="1B43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/>
              <a:r>
                <a:rPr lang="ru-RU" sz="32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31.250 € </a:t>
              </a:r>
            </a:p>
          </p:txBody>
        </p:sp>
      </p:grpSp>
      <p:sp>
        <p:nvSpPr>
          <p:cNvPr id="16" name="Shape 835"/>
          <p:cNvSpPr txBox="1"/>
          <p:nvPr/>
        </p:nvSpPr>
        <p:spPr>
          <a:xfrm>
            <a:off x="0" y="961636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32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BEDINGUNGEN FÜR DEN AUTOGEWINN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20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244076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28817" y="1563491"/>
            <a:ext cx="7675048" cy="4850196"/>
            <a:chOff x="269461" y="1339088"/>
            <a:chExt cx="8623019" cy="5449261"/>
          </a:xfrm>
        </p:grpSpPr>
        <p:pic>
          <p:nvPicPr>
            <p:cNvPr id="899" name="Shape 899" descr="\\D-SERVER\DesignProjects\Квартирная программа\Программа недвижимости\multi-storey_42_2_small.jpg"/>
            <p:cNvPicPr preferRelativeResize="0"/>
            <p:nvPr/>
          </p:nvPicPr>
          <p:blipFill rotWithShape="1">
            <a:blip r:embed="rId3" cstate="print">
              <a:alphaModFix/>
            </a:blip>
            <a:srcRect l="757" t="20489" r="20656" b="18404"/>
            <a:stretch/>
          </p:blipFill>
          <p:spPr>
            <a:xfrm>
              <a:off x="281212" y="4079444"/>
              <a:ext cx="4242572" cy="24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" name="Shape 900" descr="C:\Users\e.kaluckaya\Desktop\mercgla144.jpg"/>
            <p:cNvPicPr preferRelativeResize="0"/>
            <p:nvPr/>
          </p:nvPicPr>
          <p:blipFill rotWithShape="1">
            <a:blip r:embed="rId4">
              <a:alphaModFix/>
            </a:blip>
            <a:srcRect l="6569" t="5328" r="9762" b="16847"/>
            <a:stretch/>
          </p:blipFill>
          <p:spPr>
            <a:xfrm>
              <a:off x="4640164" y="1501895"/>
              <a:ext cx="4252316" cy="24720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4" name="Shape 904"/>
            <p:cNvSpPr/>
            <p:nvPr/>
          </p:nvSpPr>
          <p:spPr>
            <a:xfrm>
              <a:off x="277634" y="1501895"/>
              <a:ext cx="4260119" cy="2474181"/>
            </a:xfrm>
            <a:prstGeom prst="rect">
              <a:avLst/>
            </a:prstGeom>
            <a:solidFill>
              <a:srgbClr val="2D7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Shape 905"/>
            <p:cNvSpPr/>
            <p:nvPr/>
          </p:nvSpPr>
          <p:spPr>
            <a:xfrm>
              <a:off x="4632361" y="4079446"/>
              <a:ext cx="4260119" cy="2474181"/>
            </a:xfrm>
            <a:prstGeom prst="rect">
              <a:avLst/>
            </a:prstGeom>
            <a:solidFill>
              <a:srgbClr val="8AA9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Shape 906"/>
            <p:cNvSpPr/>
            <p:nvPr/>
          </p:nvSpPr>
          <p:spPr>
            <a:xfrm>
              <a:off x="269461" y="2778240"/>
              <a:ext cx="4268292" cy="1351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4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Beim Leasing werden monatliche </a:t>
              </a:r>
              <a:r>
                <a:rPr lang="de-DE" sz="24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Raten gezahlt</a:t>
              </a:r>
              <a:endParaRPr lang="de-DE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Shape 907"/>
            <p:cNvSpPr/>
            <p:nvPr/>
          </p:nvSpPr>
          <p:spPr>
            <a:xfrm>
              <a:off x="4640164" y="4239894"/>
              <a:ext cx="4252316" cy="2548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de-DE" sz="2000" b="1" dirty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Die monatliche Rate für das Leasing wird a) direkt von euch bezahlt oder b) von dem Unternehmen unter der Bedingung, dass Ihr jeden Monat mindestens </a:t>
              </a:r>
              <a:r>
                <a:rPr lang="de-DE" sz="20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10 </a:t>
              </a:r>
              <a:r>
                <a:rPr lang="de-DE" sz="2000" b="1" dirty="0" err="1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Steps</a:t>
              </a:r>
              <a:r>
                <a:rPr lang="de-DE" sz="2000" b="1" dirty="0">
                  <a:solidFill>
                    <a:srgbClr val="FFC000"/>
                  </a:solidFill>
                  <a:ea typeface="Calibri"/>
                  <a:cs typeface="Calibri"/>
                  <a:sym typeface="Calibri"/>
                </a:rPr>
                <a:t> </a:t>
              </a:r>
              <a:r>
                <a:rPr lang="de-DE" sz="2000" b="1" dirty="0" smtClean="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erreicht</a:t>
              </a:r>
              <a:endParaRPr lang="de-DE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Shape 908"/>
            <p:cNvSpPr/>
            <p:nvPr/>
          </p:nvSpPr>
          <p:spPr>
            <a:xfrm>
              <a:off x="1653832" y="1339088"/>
              <a:ext cx="1511300" cy="1568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9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Shape 835"/>
          <p:cNvSpPr txBox="1"/>
          <p:nvPr/>
        </p:nvSpPr>
        <p:spPr>
          <a:xfrm>
            <a:off x="0" y="961636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32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BEDINGUNGEN FÜR DEN AUTOGEWINN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19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42509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kaluckaya\Desktop\Без 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427177"/>
            <a:ext cx="9515475" cy="4520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:\FotoArchiv\2018\ЛИДЕРСКИЙ СЛЕТ 2018\WhatsApp Image 2018-09-27 at 13.23.57(2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" t="21765" r="1494" b="55681"/>
          <a:stretch/>
        </p:blipFill>
        <p:spPr bwMode="auto">
          <a:xfrm>
            <a:off x="-11876" y="1135737"/>
            <a:ext cx="9165401" cy="1429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510"/>
          <p:cNvSpPr/>
          <p:nvPr/>
        </p:nvSpPr>
        <p:spPr>
          <a:xfrm>
            <a:off x="2611" y="1125235"/>
            <a:ext cx="9150913" cy="1439670"/>
          </a:xfrm>
          <a:prstGeom prst="rect">
            <a:avLst/>
          </a:prstGeom>
          <a:solidFill>
            <a:srgbClr val="2D7291">
              <a:alpha val="7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901"/>
          <p:cNvSpPr txBox="1"/>
          <p:nvPr/>
        </p:nvSpPr>
        <p:spPr>
          <a:xfrm>
            <a:off x="-11876" y="1786278"/>
            <a:ext cx="9144000" cy="58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de-DE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DIE </a:t>
            </a:r>
            <a:r>
              <a:rPr lang="de-DE" sz="3200" cap="all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KARRIERELEITEr</a:t>
            </a:r>
            <a:r>
              <a:rPr lang="de-DE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VON</a:t>
            </a:r>
            <a:r>
              <a:rPr lang="el-GR" sz="3200" cap="all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l-GR" sz="3200" cap="all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DEHolding</a:t>
            </a: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-11876" y="1268760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KARRIERE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Shape 901"/>
          <p:cNvSpPr txBox="1"/>
          <p:nvPr/>
        </p:nvSpPr>
        <p:spPr>
          <a:xfrm>
            <a:off x="523874" y="6276975"/>
            <a:ext cx="381000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l-GR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ΜΑ</a:t>
            </a:r>
            <a:r>
              <a:rPr lang="de-DE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STER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15" name="Shape 901"/>
          <p:cNvSpPr txBox="1"/>
          <p:nvPr/>
        </p:nvSpPr>
        <p:spPr>
          <a:xfrm>
            <a:off x="4923590" y="6276975"/>
            <a:ext cx="381000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VIP</a:t>
            </a:r>
            <a:r>
              <a:rPr lang="en-US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-</a:t>
            </a:r>
            <a:r>
              <a:rPr lang="de-DE" sz="20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MASTER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17" name="Shape 901"/>
          <p:cNvSpPr txBox="1"/>
          <p:nvPr/>
        </p:nvSpPr>
        <p:spPr>
          <a:xfrm>
            <a:off x="314326" y="54959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19" name="Shape 901"/>
          <p:cNvSpPr txBox="1"/>
          <p:nvPr/>
        </p:nvSpPr>
        <p:spPr>
          <a:xfrm>
            <a:off x="1190626" y="54578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0" name="Shape 901"/>
          <p:cNvSpPr txBox="1"/>
          <p:nvPr/>
        </p:nvSpPr>
        <p:spPr>
          <a:xfrm>
            <a:off x="2038351" y="540067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4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1" name="Shape 901"/>
          <p:cNvSpPr txBox="1"/>
          <p:nvPr/>
        </p:nvSpPr>
        <p:spPr>
          <a:xfrm>
            <a:off x="2914651" y="53530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8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2" name="Shape 901"/>
          <p:cNvSpPr txBox="1"/>
          <p:nvPr/>
        </p:nvSpPr>
        <p:spPr>
          <a:xfrm>
            <a:off x="3768021" y="5305424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16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3" name="Shape 901"/>
          <p:cNvSpPr txBox="1"/>
          <p:nvPr/>
        </p:nvSpPr>
        <p:spPr>
          <a:xfrm>
            <a:off x="4647154" y="52292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32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4" name="Shape 901"/>
          <p:cNvSpPr txBox="1"/>
          <p:nvPr/>
        </p:nvSpPr>
        <p:spPr>
          <a:xfrm>
            <a:off x="5504404" y="51625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64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5" name="Shape 901"/>
          <p:cNvSpPr txBox="1"/>
          <p:nvPr/>
        </p:nvSpPr>
        <p:spPr>
          <a:xfrm>
            <a:off x="6371179" y="50863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128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6" name="Shape 901"/>
          <p:cNvSpPr txBox="1"/>
          <p:nvPr/>
        </p:nvSpPr>
        <p:spPr>
          <a:xfrm>
            <a:off x="7217318" y="5038725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256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7" name="Shape 901"/>
          <p:cNvSpPr txBox="1"/>
          <p:nvPr/>
        </p:nvSpPr>
        <p:spPr>
          <a:xfrm>
            <a:off x="8065043" y="4972050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512</a:t>
            </a:r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К</a:t>
            </a:r>
            <a:r>
              <a:rPr lang="el-GR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Β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28" name="Shape 901"/>
          <p:cNvSpPr txBox="1"/>
          <p:nvPr/>
        </p:nvSpPr>
        <p:spPr>
          <a:xfrm>
            <a:off x="314326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 </a:t>
            </a: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29" name="Shape 901"/>
          <p:cNvSpPr txBox="1"/>
          <p:nvPr/>
        </p:nvSpPr>
        <p:spPr>
          <a:xfrm>
            <a:off x="1181100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15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0" name="Shape 901"/>
          <p:cNvSpPr txBox="1"/>
          <p:nvPr/>
        </p:nvSpPr>
        <p:spPr>
          <a:xfrm>
            <a:off x="2038351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45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1" name="Shape 901"/>
          <p:cNvSpPr txBox="1"/>
          <p:nvPr/>
        </p:nvSpPr>
        <p:spPr>
          <a:xfrm>
            <a:off x="2905125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</a:t>
            </a: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00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2" name="Shape 901"/>
          <p:cNvSpPr txBox="1"/>
          <p:nvPr/>
        </p:nvSpPr>
        <p:spPr>
          <a:xfrm>
            <a:off x="3768021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250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3" name="Shape 901"/>
          <p:cNvSpPr txBox="1"/>
          <p:nvPr/>
        </p:nvSpPr>
        <p:spPr>
          <a:xfrm>
            <a:off x="4634795" y="6021288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500</a:t>
            </a:r>
            <a:r>
              <a:rPr lang="ru-RU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4" name="Shape 901"/>
          <p:cNvSpPr txBox="1"/>
          <p:nvPr/>
        </p:nvSpPr>
        <p:spPr>
          <a:xfrm>
            <a:off x="7200275" y="6021288"/>
            <a:ext cx="87913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5000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5" name="Shape 901"/>
          <p:cNvSpPr txBox="1"/>
          <p:nvPr/>
        </p:nvSpPr>
        <p:spPr>
          <a:xfrm>
            <a:off x="7981323" y="6021288"/>
            <a:ext cx="101980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10000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6" name="Shape 901"/>
          <p:cNvSpPr txBox="1"/>
          <p:nvPr/>
        </p:nvSpPr>
        <p:spPr>
          <a:xfrm>
            <a:off x="5461441" y="6021288"/>
            <a:ext cx="87913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1000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7" name="Shape 901"/>
          <p:cNvSpPr txBox="1"/>
          <p:nvPr/>
        </p:nvSpPr>
        <p:spPr>
          <a:xfrm>
            <a:off x="6328214" y="6021288"/>
            <a:ext cx="101980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2500 </a:t>
            </a:r>
            <a:r>
              <a:rPr lang="en-US" sz="1100" b="1" dirty="0" smtClean="0">
                <a:solidFill>
                  <a:srgbClr val="27BCC3"/>
                </a:solidFill>
                <a:ea typeface="Calibri"/>
                <a:cs typeface="Calibri"/>
                <a:sym typeface="Calibri"/>
              </a:rPr>
              <a:t>STEPS</a:t>
            </a:r>
            <a:endParaRPr sz="700" b="1" dirty="0">
              <a:solidFill>
                <a:srgbClr val="27BCC3"/>
              </a:solidFill>
            </a:endParaRPr>
          </a:p>
        </p:txBody>
      </p:sp>
      <p:sp>
        <p:nvSpPr>
          <p:cNvPr id="38" name="Shape 901"/>
          <p:cNvSpPr txBox="1"/>
          <p:nvPr/>
        </p:nvSpPr>
        <p:spPr>
          <a:xfrm>
            <a:off x="314326" y="4487241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sz="1100" b="1" dirty="0">
              <a:solidFill>
                <a:srgbClr val="2D7291"/>
              </a:solidFill>
            </a:endParaRPr>
          </a:p>
        </p:txBody>
      </p:sp>
      <p:sp>
        <p:nvSpPr>
          <p:cNvPr id="39" name="Shape 901"/>
          <p:cNvSpPr txBox="1"/>
          <p:nvPr/>
        </p:nvSpPr>
        <p:spPr>
          <a:xfrm>
            <a:off x="1190626" y="4315791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BRON</a:t>
            </a:r>
            <a:r>
              <a:rPr lang="el-GR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Ζ</a:t>
            </a: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E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0" name="Shape 901"/>
          <p:cNvSpPr txBox="1"/>
          <p:nvPr/>
        </p:nvSpPr>
        <p:spPr>
          <a:xfrm>
            <a:off x="2038351" y="4201491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SILVER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1" name="Shape 901"/>
          <p:cNvSpPr txBox="1"/>
          <p:nvPr/>
        </p:nvSpPr>
        <p:spPr>
          <a:xfrm>
            <a:off x="2914651" y="4050057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GOLD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2" name="Shape 901"/>
          <p:cNvSpPr txBox="1"/>
          <p:nvPr/>
        </p:nvSpPr>
        <p:spPr>
          <a:xfrm>
            <a:off x="3727889" y="3954807"/>
            <a:ext cx="919265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PLATINUM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3" name="Shape 901"/>
          <p:cNvSpPr txBox="1"/>
          <p:nvPr/>
        </p:nvSpPr>
        <p:spPr>
          <a:xfrm>
            <a:off x="4527989" y="3816694"/>
            <a:ext cx="967936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SAPPHIRE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4" name="Shape 901"/>
          <p:cNvSpPr txBox="1"/>
          <p:nvPr/>
        </p:nvSpPr>
        <p:spPr>
          <a:xfrm>
            <a:off x="5451914" y="3673819"/>
            <a:ext cx="80052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RUBIN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5" name="Shape 901"/>
          <p:cNvSpPr txBox="1"/>
          <p:nvPr/>
        </p:nvSpPr>
        <p:spPr>
          <a:xfrm>
            <a:off x="6328214" y="3516656"/>
            <a:ext cx="889104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EMERALD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6" name="Shape 901"/>
          <p:cNvSpPr txBox="1"/>
          <p:nvPr/>
        </p:nvSpPr>
        <p:spPr>
          <a:xfrm>
            <a:off x="7214662" y="3372816"/>
            <a:ext cx="8763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DIAMOND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7" name="Shape 901"/>
          <p:cNvSpPr txBox="1"/>
          <p:nvPr/>
        </p:nvSpPr>
        <p:spPr>
          <a:xfrm>
            <a:off x="7981323" y="2895601"/>
            <a:ext cx="1019801" cy="63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BLACK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DIAMOND</a:t>
            </a:r>
          </a:p>
          <a:p>
            <a:pPr lvl="0" algn="ctr">
              <a:lnSpc>
                <a:spcPct val="102000"/>
              </a:lnSpc>
            </a:pPr>
            <a:r>
              <a:rPr lang="en-US" sz="1100" b="1" dirty="0">
                <a:solidFill>
                  <a:srgbClr val="2D7291"/>
                </a:solidFill>
                <a:ea typeface="Calibri"/>
                <a:cs typeface="Calibri"/>
                <a:sym typeface="Calibri"/>
              </a:rPr>
              <a:t>MASTER</a:t>
            </a:r>
            <a:endParaRPr lang="en-US" sz="1100" b="1" dirty="0">
              <a:solidFill>
                <a:srgbClr val="2D7291"/>
              </a:solidFill>
            </a:endParaRPr>
          </a:p>
        </p:txBody>
      </p:sp>
      <p:sp>
        <p:nvSpPr>
          <p:cNvPr id="49" name="Прямоугольник 177"/>
          <p:cNvSpPr/>
          <p:nvPr/>
        </p:nvSpPr>
        <p:spPr>
          <a:xfrm>
            <a:off x="6427099" y="3028358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50" name="Прямоугольник 178"/>
          <p:cNvSpPr/>
          <p:nvPr/>
        </p:nvSpPr>
        <p:spPr>
          <a:xfrm>
            <a:off x="4667617" y="3344544"/>
            <a:ext cx="68867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51" name="Прямоугольник 179"/>
          <p:cNvSpPr/>
          <p:nvPr/>
        </p:nvSpPr>
        <p:spPr>
          <a:xfrm>
            <a:off x="5509957" y="3187381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52" name="Прямоугольник 180"/>
          <p:cNvSpPr/>
          <p:nvPr/>
        </p:nvSpPr>
        <p:spPr>
          <a:xfrm>
            <a:off x="7295501" y="2890246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53" name="Прямоугольник 182"/>
          <p:cNvSpPr/>
          <p:nvPr/>
        </p:nvSpPr>
        <p:spPr>
          <a:xfrm>
            <a:off x="8125329" y="2662173"/>
            <a:ext cx="688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7291"/>
                </a:solidFill>
              </a:rPr>
              <a:t>VIP</a:t>
            </a:r>
            <a:endParaRPr lang="ru-RU" dirty="0">
              <a:solidFill>
                <a:srgbClr val="2D7291"/>
              </a:solidFill>
            </a:endParaRPr>
          </a:p>
        </p:txBody>
      </p:sp>
      <p:sp>
        <p:nvSpPr>
          <p:cNvPr id="54" name="Прямоугольник 98"/>
          <p:cNvSpPr/>
          <p:nvPr/>
        </p:nvSpPr>
        <p:spPr>
          <a:xfrm>
            <a:off x="468616" y="5785519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75€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55" name="Прямоугольник 99"/>
          <p:cNvSpPr/>
          <p:nvPr/>
        </p:nvSpPr>
        <p:spPr>
          <a:xfrm>
            <a:off x="1288624" y="5785519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1.125€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56" name="Прямоугольник 100"/>
          <p:cNvSpPr/>
          <p:nvPr/>
        </p:nvSpPr>
        <p:spPr>
          <a:xfrm>
            <a:off x="2129071" y="5785519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3.375€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57" name="Прямоугольник 101"/>
          <p:cNvSpPr/>
          <p:nvPr/>
        </p:nvSpPr>
        <p:spPr>
          <a:xfrm>
            <a:off x="2978212" y="5785519"/>
            <a:ext cx="61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2D7291"/>
                </a:solidFill>
              </a:rPr>
              <a:t>7</a:t>
            </a:r>
            <a:r>
              <a:rPr lang="el-GR" sz="1200" b="1" dirty="0">
                <a:solidFill>
                  <a:srgbClr val="2D7291"/>
                </a:solidFill>
              </a:rPr>
              <a:t>.</a:t>
            </a:r>
            <a:r>
              <a:rPr lang="ru-RU" sz="1200" b="1" dirty="0" smtClean="0">
                <a:solidFill>
                  <a:srgbClr val="2D7291"/>
                </a:solidFill>
              </a:rPr>
              <a:t>500</a:t>
            </a:r>
            <a:r>
              <a:rPr lang="el-GR" sz="1200" b="1" dirty="0" smtClean="0">
                <a:solidFill>
                  <a:srgbClr val="2D7291"/>
                </a:solidFill>
              </a:rPr>
              <a:t>€</a:t>
            </a:r>
            <a:endParaRPr lang="ru-RU" sz="1200" b="1" strike="sngStrike" dirty="0">
              <a:solidFill>
                <a:srgbClr val="2D7291"/>
              </a:solidFill>
            </a:endParaRPr>
          </a:p>
          <a:p>
            <a:endParaRPr lang="ru-RU" sz="1200" b="1" strike="sngStrik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8" name="Прямоугольник 107"/>
          <p:cNvSpPr/>
          <p:nvPr/>
        </p:nvSpPr>
        <p:spPr>
          <a:xfrm>
            <a:off x="3829775" y="5785519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18.750€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59" name="Прямоугольник 108"/>
          <p:cNvSpPr/>
          <p:nvPr/>
        </p:nvSpPr>
        <p:spPr>
          <a:xfrm>
            <a:off x="4686856" y="5785519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37.500€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60" name="Прямоугольник 109"/>
          <p:cNvSpPr/>
          <p:nvPr/>
        </p:nvSpPr>
        <p:spPr>
          <a:xfrm>
            <a:off x="5546494" y="5785519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75.000€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61" name="Прямоугольник 110"/>
          <p:cNvSpPr/>
          <p:nvPr/>
        </p:nvSpPr>
        <p:spPr>
          <a:xfrm>
            <a:off x="6388113" y="5785519"/>
            <a:ext cx="776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187.500€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62" name="Прямоугольник 111"/>
          <p:cNvSpPr/>
          <p:nvPr/>
        </p:nvSpPr>
        <p:spPr>
          <a:xfrm>
            <a:off x="7252209" y="5785519"/>
            <a:ext cx="776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2D7291"/>
                </a:solidFill>
              </a:rPr>
              <a:t>375.000€</a:t>
            </a:r>
            <a:endParaRPr lang="ru-RU" sz="1200" b="1" strike="sngStrike" dirty="0">
              <a:solidFill>
                <a:srgbClr val="2D729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65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2621554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.kaluckaya\Desktop\3337224-ship-palm-trees-coa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540" b="16294"/>
          <a:stretch/>
        </p:blipFill>
        <p:spPr bwMode="auto">
          <a:xfrm>
            <a:off x="0" y="1772816"/>
            <a:ext cx="9144000" cy="2695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510"/>
          <p:cNvSpPr/>
          <p:nvPr/>
        </p:nvSpPr>
        <p:spPr>
          <a:xfrm>
            <a:off x="2611" y="1772816"/>
            <a:ext cx="9150913" cy="2695508"/>
          </a:xfrm>
          <a:prstGeom prst="rect">
            <a:avLst/>
          </a:prstGeom>
          <a:solidFill>
            <a:schemeClr val="accent1">
              <a:lumMod val="50000"/>
              <a:alpha val="5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14282" y="1214422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l-GR" sz="2800" dirty="0">
                <a:solidFill>
                  <a:schemeClr val="accent1"/>
                </a:solidFill>
              </a:rPr>
              <a:t> </a:t>
            </a:r>
          </a:p>
          <a:p>
            <a:pPr marL="342900" indent="-342900"/>
            <a:r>
              <a:rPr lang="el-GR" sz="320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l-GR" sz="3200" dirty="0"/>
          </a:p>
        </p:txBody>
      </p:sp>
      <p:sp>
        <p:nvSpPr>
          <p:cNvPr id="17" name="16 - Ορθογώνιο"/>
          <p:cNvSpPr/>
          <p:nvPr/>
        </p:nvSpPr>
        <p:spPr>
          <a:xfrm>
            <a:off x="142844" y="1500174"/>
            <a:ext cx="9144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36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endParaRPr lang="el-GR" sz="3600" b="1" dirty="0">
              <a:solidFill>
                <a:schemeClr val="tx2"/>
              </a:solidFill>
              <a:latin typeface="Lucida Sans Unicode" pitchFamily="34" charset="0"/>
            </a:endParaRPr>
          </a:p>
          <a:p>
            <a:endParaRPr lang="el-GR" sz="3600" b="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428596" y="571480"/>
            <a:ext cx="83582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l-GR" altLang="en-US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l-GR" altLang="en-US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el-GR" altLang="en-U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l-GR" altLang="en-U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l-GR" altLang="en-U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l-GR" altLang="en-US" sz="1400" dirty="0">
                <a:solidFill>
                  <a:schemeClr val="tx2"/>
                </a:solidFill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l-GR" sz="3200" dirty="0">
              <a:solidFill>
                <a:schemeClr val="tx2"/>
              </a:solidFill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1285852" y="1571612"/>
            <a:ext cx="578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chemeClr val="accent1"/>
                </a:solidFill>
              </a:rPr>
              <a:t/>
            </a:r>
            <a:br>
              <a:rPr lang="el-GR" sz="3200" dirty="0">
                <a:solidFill>
                  <a:schemeClr val="accent1"/>
                </a:solidFill>
              </a:rPr>
            </a:br>
            <a:r>
              <a:rPr lang="el-GR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l-GR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l-GR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E174F0D4-F1CE-47CE-BE6F-D7B7A5F95112}"/>
              </a:ext>
            </a:extLst>
          </p:cNvPr>
          <p:cNvSpPr/>
          <p:nvPr/>
        </p:nvSpPr>
        <p:spPr>
          <a:xfrm>
            <a:off x="335313" y="4587211"/>
            <a:ext cx="84496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2400" b="1" dirty="0">
                <a:solidFill>
                  <a:srgbClr val="2D7291"/>
                </a:solidFill>
              </a:rPr>
              <a:t>DAS ERREICHEN DES TITELS WIRD MIT EINEM PAUSCHALBETRAG </a:t>
            </a:r>
          </a:p>
          <a:p>
            <a:r>
              <a:rPr lang="de-DE" altLang="en-US" sz="2400" b="1" dirty="0">
                <a:solidFill>
                  <a:srgbClr val="2D7291"/>
                </a:solidFill>
              </a:rPr>
              <a:t>VERGÜTET, DER 50% DER GEMACHTEN STEPS ENTSPRICHT, </a:t>
            </a:r>
          </a:p>
          <a:p>
            <a:r>
              <a:rPr lang="de-DE" altLang="en-US" sz="2400" b="1" dirty="0">
                <a:solidFill>
                  <a:srgbClr val="2D7291"/>
                </a:solidFill>
              </a:rPr>
              <a:t>DAS HEISST MIT EINEM</a:t>
            </a:r>
            <a:r>
              <a:rPr lang="el-GR" altLang="en-US" sz="2400" b="1" dirty="0">
                <a:solidFill>
                  <a:srgbClr val="2D7291"/>
                </a:solidFill>
              </a:rPr>
              <a:t> </a:t>
            </a:r>
            <a:r>
              <a:rPr lang="de-DE" altLang="en-US" sz="2400" b="1" dirty="0">
                <a:solidFill>
                  <a:srgbClr val="2D7291"/>
                </a:solidFill>
              </a:rPr>
              <a:t>SCHECK IM WERT </a:t>
            </a:r>
            <a:r>
              <a:rPr lang="de-DE" altLang="en-US" sz="2400" b="1" dirty="0" smtClean="0">
                <a:solidFill>
                  <a:srgbClr val="2D7291"/>
                </a:solidFill>
              </a:rPr>
              <a:t>VON</a:t>
            </a:r>
            <a:endParaRPr lang="el-GR" altLang="en-US" sz="2400" b="1" dirty="0">
              <a:solidFill>
                <a:srgbClr val="2D7291"/>
              </a:solidFill>
            </a:endParaRPr>
          </a:p>
        </p:txBody>
      </p:sp>
      <p:sp>
        <p:nvSpPr>
          <p:cNvPr id="20" name="Shape 1119"/>
          <p:cNvSpPr txBox="1"/>
          <p:nvPr/>
        </p:nvSpPr>
        <p:spPr>
          <a:xfrm>
            <a:off x="1193434" y="834144"/>
            <a:ext cx="6817874" cy="4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366092"/>
              </a:buClr>
              <a:buSzPts val="1400"/>
            </a:pPr>
            <a:r>
              <a:rPr lang="de-DE" sz="14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GESUNDHEIT</a:t>
            </a:r>
            <a:r>
              <a:rPr lang="el-GR" sz="14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de-DE" sz="14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UNTERNEHMEN.INNOVATION</a:t>
            </a:r>
            <a:endParaRPr lang="el-GR" sz="14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400"/>
              <a:buFont typeface="Calibri"/>
              <a:buNone/>
            </a:pPr>
            <a:endParaRPr sz="1400" dirty="0">
              <a:solidFill>
                <a:schemeClr val="bg1"/>
              </a:solidFill>
            </a:endParaRPr>
          </a:p>
        </p:txBody>
      </p:sp>
      <p:cxnSp>
        <p:nvCxnSpPr>
          <p:cNvPr id="21" name="Shape 1120"/>
          <p:cNvCxnSpPr/>
          <p:nvPr/>
        </p:nvCxnSpPr>
        <p:spPr>
          <a:xfrm>
            <a:off x="4006667" y="1171834"/>
            <a:ext cx="1106915" cy="0"/>
          </a:xfrm>
          <a:prstGeom prst="straightConnector1">
            <a:avLst/>
          </a:prstGeom>
          <a:noFill/>
          <a:ln w="38100" cap="sq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6" name="Picture 2" descr="\\D-SERVER\DesignProjects\Маркетинг План\Мотивационный план для партнеров компании по квалификациям\Тестовое задание\Тестовое задание\Значки  мастер\Значки  мастер\GOLD MA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14" y="1849285"/>
            <a:ext cx="2514620" cy="2514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m.valeria\Desktop\логотип_для презентации бел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1" y="197732"/>
            <a:ext cx="1060450" cy="517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733256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n-US" sz="5400" b="1" dirty="0">
                <a:solidFill>
                  <a:srgbClr val="27BCC3"/>
                </a:solidFill>
              </a:rPr>
              <a:t>3.750 </a:t>
            </a:r>
            <a:r>
              <a:rPr lang="de-DE" altLang="en-US" sz="5400" b="1" dirty="0">
                <a:solidFill>
                  <a:srgbClr val="27BCC3"/>
                </a:solidFill>
              </a:rPr>
              <a:t>EURO </a:t>
            </a:r>
            <a:r>
              <a:rPr lang="el-GR" altLang="en-US" sz="5400" b="1" dirty="0">
                <a:solidFill>
                  <a:srgbClr val="27BCC3"/>
                </a:solidFill>
              </a:rPr>
              <a:t>!!! </a:t>
            </a:r>
            <a:endParaRPr lang="ru-RU" sz="5400" dirty="0">
              <a:solidFill>
                <a:srgbClr val="27BCC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8618964-ABD1-4219-93C0-66B37BE43D98}"/>
              </a:ext>
            </a:extLst>
          </p:cNvPr>
          <p:cNvSpPr txBox="1"/>
          <p:nvPr/>
        </p:nvSpPr>
        <p:spPr>
          <a:xfrm>
            <a:off x="1547664" y="2902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 </a:t>
            </a:r>
          </a:p>
        </p:txBody>
      </p:sp>
      <p:pic>
        <p:nvPicPr>
          <p:cNvPr id="2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</a:rPr>
              <a:t>10 JAHRE </a:t>
            </a:r>
            <a:r>
              <a:rPr lang="de-DE" sz="2000" dirty="0">
                <a:solidFill>
                  <a:schemeClr val="bg1"/>
                </a:solidFill>
              </a:rPr>
              <a:t>DEHOLDING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25 JAHRE </a:t>
            </a:r>
            <a:r>
              <a:rPr lang="de-DE" sz="2000" dirty="0">
                <a:solidFill>
                  <a:schemeClr val="bg1"/>
                </a:solidFill>
              </a:rPr>
              <a:t>PRODUKTIONSBETRIEB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26 LÄNDER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>
                <a:solidFill>
                  <a:srgbClr val="2D7291"/>
                </a:solidFill>
                <a:latin typeface="Calibri" panose="020F0502020204030204" pitchFamily="34" charset="0"/>
              </a:rPr>
              <a:t>WENN JEMAND MIT DEM WELCOME BUSINESS ZUM</a:t>
            </a:r>
          </a:p>
          <a:p>
            <a:r>
              <a:rPr lang="de-DE" sz="2000" b="1" dirty="0">
                <a:solidFill>
                  <a:srgbClr val="2D7291"/>
                </a:solidFill>
                <a:latin typeface="Calibri" panose="020F0502020204030204" pitchFamily="34" charset="0"/>
              </a:rPr>
              <a:t>1/11/2019 ANFÄNGT UND IN 3 JAHREN DEN GOLDTITEL ERHÄLT</a:t>
            </a:r>
          </a:p>
        </p:txBody>
      </p:sp>
    </p:spTree>
    <p:extLst>
      <p:ext uri="{BB962C8B-B14F-4D97-AF65-F5344CB8AC3E}">
        <p14:creationId xmlns="" xmlns:p14="http://schemas.microsoft.com/office/powerpoint/2010/main" val="3495080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38"/>
            <a:ext cx="9144000" cy="51387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5888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38"/>
            <a:ext cx="9144000" cy="51387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8630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e.kaluckaya\Desktop\shutterstock_1008222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63" t="1747" r="2298" b="28652"/>
          <a:stretch/>
        </p:blipFill>
        <p:spPr bwMode="auto">
          <a:xfrm flipH="1"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510"/>
          <p:cNvSpPr/>
          <p:nvPr/>
        </p:nvSpPr>
        <p:spPr>
          <a:xfrm>
            <a:off x="2611" y="1125538"/>
            <a:ext cx="9150913" cy="5732462"/>
          </a:xfrm>
          <a:prstGeom prst="rect">
            <a:avLst/>
          </a:prstGeom>
          <a:solidFill>
            <a:schemeClr val="accent1">
              <a:lumMod val="50000"/>
              <a:alpha val="5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5" descr="\\D-SERVER\Presentations\2020\Бизнес-марафон 2020\CBYBQ.png">
            <a:extLst>
              <a:ext uri="{FF2B5EF4-FFF2-40B4-BE49-F238E27FC236}">
                <a16:creationId xmlns="" xmlns:a16="http://schemas.microsoft.com/office/drawing/2014/main" id="{ABFAE0D3-4857-4A6F-A705-976FC6B1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8038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32">
            <a:extLst>
              <a:ext uri="{FF2B5EF4-FFF2-40B4-BE49-F238E27FC236}">
                <a16:creationId xmlns="" xmlns:a16="http://schemas.microsoft.com/office/drawing/2014/main" id="{49992BF3-2BB3-42D4-8294-F01434EE97BC}"/>
              </a:ext>
            </a:extLst>
          </p:cNvPr>
          <p:cNvSpPr/>
          <p:nvPr/>
        </p:nvSpPr>
        <p:spPr>
          <a:xfrm>
            <a:off x="1518190" y="265668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</a:rPr>
              <a:t>10 JAHRE DEHOLDING• 25 JAHRE PRODUKTIONSBETRIEB• 26 LÄNDER</a:t>
            </a:r>
          </a:p>
        </p:txBody>
      </p:sp>
    </p:spTree>
    <p:extLst>
      <p:ext uri="{BB962C8B-B14F-4D97-AF65-F5344CB8AC3E}">
        <p14:creationId xmlns="" xmlns:p14="http://schemas.microsoft.com/office/powerpoint/2010/main" val="4071382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88" descr="C:\Users\e.kaluckaya\Desktop\business2.jpg"/>
          <p:cNvPicPr preferRelativeResize="0"/>
          <p:nvPr/>
        </p:nvPicPr>
        <p:blipFill rotWithShape="1">
          <a:blip r:embed="rId2">
            <a:alphaModFix/>
          </a:blip>
          <a:srcRect l="15178" r="28483" b="106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89"/>
          <p:cNvSpPr/>
          <p:nvPr/>
        </p:nvSpPr>
        <p:spPr>
          <a:xfrm>
            <a:off x="0" y="0"/>
            <a:ext cx="9144000" cy="6867525"/>
          </a:xfrm>
          <a:prstGeom prst="rect">
            <a:avLst/>
          </a:prstGeom>
          <a:solidFill>
            <a:srgbClr val="AAB6BA">
              <a:alpha val="6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90"/>
          <p:cNvSpPr/>
          <p:nvPr/>
        </p:nvSpPr>
        <p:spPr>
          <a:xfrm>
            <a:off x="2542855" y="1698319"/>
            <a:ext cx="4058291" cy="3130870"/>
          </a:xfrm>
          <a:prstGeom prst="rect">
            <a:avLst/>
          </a:prstGeom>
          <a:solidFill>
            <a:srgbClr val="2D729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91"/>
          <p:cNvSpPr txBox="1"/>
          <p:nvPr/>
        </p:nvSpPr>
        <p:spPr>
          <a:xfrm>
            <a:off x="2542855" y="5573726"/>
            <a:ext cx="4058291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WWW.DEHOLDING.</a:t>
            </a:r>
            <a:r>
              <a:rPr lang="en-US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</a:t>
            </a:r>
            <a:endParaRPr sz="14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17963" y="3498850"/>
            <a:ext cx="1108075" cy="0"/>
          </a:xfrm>
          <a:prstGeom prst="line">
            <a:avLst/>
          </a:prstGeom>
          <a:ln w="38100" cap="sq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9" descr="C:\Users\m.valeria\Desktop\Презентация_новый дизайн\NEW\рукупожати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958975"/>
            <a:ext cx="908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217"/>
          <p:cNvSpPr txBox="1"/>
          <p:nvPr/>
        </p:nvSpPr>
        <p:spPr>
          <a:xfrm>
            <a:off x="2542855" y="2738996"/>
            <a:ext cx="4058291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de-DE" sz="3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MACH MIT! 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219"/>
          <p:cNvSpPr txBox="1"/>
          <p:nvPr/>
        </p:nvSpPr>
        <p:spPr>
          <a:xfrm>
            <a:off x="2542855" y="3660334"/>
            <a:ext cx="4058291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sz="2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ERREICHE DEIN TRAUMLEBEN!</a:t>
            </a:r>
          </a:p>
        </p:txBody>
      </p:sp>
    </p:spTree>
    <p:extLst>
      <p:ext uri="{BB962C8B-B14F-4D97-AF65-F5344CB8AC3E}">
        <p14:creationId xmlns="" xmlns:p14="http://schemas.microsoft.com/office/powerpoint/2010/main" val="70535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620" b="20640"/>
          <a:stretch/>
        </p:blipFill>
        <p:spPr>
          <a:xfrm>
            <a:off x="0" y="1124745"/>
            <a:ext cx="9144000" cy="573325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 rot="10800000">
            <a:off x="0" y="1124744"/>
            <a:ext cx="9144001" cy="5733256"/>
          </a:xfrm>
          <a:prstGeom prst="rect">
            <a:avLst/>
          </a:prstGeom>
          <a:gradFill>
            <a:gsLst>
              <a:gs pos="0">
                <a:srgbClr val="2D7291">
                  <a:alpha val="26000"/>
                </a:srgbClr>
              </a:gs>
              <a:gs pos="100000">
                <a:srgbClr val="2D7291">
                  <a:alpha val="80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520149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1520149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</a:rPr>
              <a:t>10 JAHRE </a:t>
            </a:r>
            <a:r>
              <a:rPr lang="de-DE" sz="2000" dirty="0">
                <a:solidFill>
                  <a:schemeClr val="bg1"/>
                </a:solidFill>
              </a:rPr>
              <a:t>DEHOLDING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25 JAHRE </a:t>
            </a:r>
            <a:r>
              <a:rPr lang="de-DE" sz="2000" dirty="0">
                <a:solidFill>
                  <a:schemeClr val="bg1"/>
                </a:solidFill>
              </a:rPr>
              <a:t>PRODUKTIONSBETRIEB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26 LÄNDER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55351" y="1240808"/>
            <a:ext cx="7814247" cy="5428552"/>
            <a:chOff x="217235" y="908720"/>
            <a:chExt cx="8603237" cy="5976664"/>
          </a:xfrm>
          <a:effectLst/>
        </p:grpSpPr>
        <p:pic>
          <p:nvPicPr>
            <p:cNvPr id="16" name="Picture 2" descr="\\D-SERVER\DesignProjects\БУКЛЕТ ПО ПРОДУКТАМ\Сертификаты\Академия-медико тех нау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35" y="908720"/>
              <a:ext cx="2265007" cy="29699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\\D-SERVER\DesignProjects\БУКЛЕТ ПО ПРОДУКТАМ\Сертификаты\ИСО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464" y="3843417"/>
              <a:ext cx="2265007" cy="29699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\\D-SERVER\DesignProjects\БУКЛЕТ ПО ПРОДУКТАМ\Сертификаты\Качество жизн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224" y="3843417"/>
              <a:ext cx="2265007" cy="29699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\\D-SERVER\DesignProjects\БУКЛЕТ ПО ПРОДУКТАМ\Сертификаты\Моники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225" y="970568"/>
              <a:ext cx="2265007" cy="29699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\\D-SERVER\DesignProjects\БУКЛЕТ ПО ПРОДУКТАМ\Сертификаты\Моники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465" y="970568"/>
              <a:ext cx="2265007" cy="29699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\\D-SERVER\DesignProjects\БУКЛЕТ ПО ПРОДУКТАМ\Сертификаты\РАГГ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993" y="935482"/>
              <a:ext cx="2265007" cy="29699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\\D-SERVER\DesignProjects\БУКЛЕТ ПО ПРОДУКТАМ\Сертификаты\SGS бейс_2016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993" y="3850888"/>
              <a:ext cx="2314226" cy="30344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\\D-SERVER\DesignProjects\БУКЛЕТ ПО ПРОДУКТАМ\Сертификаты\SGS мини_2016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35" y="3850888"/>
              <a:ext cx="2314226" cy="30344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1600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C:\Users\e.kaluckaya\Desktop\rospotrebnadzor_soobschil_ob_otsutstvii_zabolevshih_koronavirusom_v_rossii-91723-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0" t="28942" r="37050" b="19415"/>
          <a:stretch/>
        </p:blipFill>
        <p:spPr bwMode="auto">
          <a:xfrm flipH="1">
            <a:off x="1938425" y="5379779"/>
            <a:ext cx="1724400" cy="1303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11876" y="5377707"/>
            <a:ext cx="1926548" cy="148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23" name="Picture 2" descr="C:\Users\e.kaluckaya\Desktop\smilewithh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23" t="23827" r="258" b="5058"/>
          <a:stretch/>
        </p:blipFill>
        <p:spPr bwMode="auto">
          <a:xfrm>
            <a:off x="117820" y="5377707"/>
            <a:ext cx="1713273" cy="1286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 rot="10800000">
            <a:off x="117820" y="5589238"/>
            <a:ext cx="1707356" cy="1074985"/>
          </a:xfrm>
          <a:prstGeom prst="rect">
            <a:avLst/>
          </a:prstGeom>
          <a:gradFill>
            <a:gsLst>
              <a:gs pos="0">
                <a:srgbClr val="D7C3C3">
                  <a:alpha val="63000"/>
                </a:srgb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01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Прямоугольник 101"/>
          <p:cNvSpPr/>
          <p:nvPr/>
        </p:nvSpPr>
        <p:spPr>
          <a:xfrm>
            <a:off x="1520149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03" name="Заголовок 1"/>
          <p:cNvSpPr txBox="1">
            <a:spLocks/>
          </p:cNvSpPr>
          <p:nvPr/>
        </p:nvSpPr>
        <p:spPr>
          <a:xfrm>
            <a:off x="1520149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spcBef>
                <a:spcPts val="0"/>
              </a:spcBef>
              <a:tabLst>
                <a:tab pos="444500" algn="l"/>
              </a:tabLst>
            </a:pPr>
            <a:r>
              <a:rPr lang="ru-RU" sz="2300" b="1" dirty="0">
                <a:solidFill>
                  <a:prstClr val="white"/>
                </a:solidFill>
                <a:ea typeface="+mn-ea"/>
                <a:cs typeface="+mn-cs"/>
              </a:rPr>
              <a:t>10 </a:t>
            </a:r>
            <a:r>
              <a:rPr lang="de-DE" sz="2300" b="1" dirty="0">
                <a:solidFill>
                  <a:prstClr val="white"/>
                </a:solidFill>
                <a:ea typeface="+mn-ea"/>
                <a:cs typeface="+mn-cs"/>
              </a:rPr>
              <a:t>JAHRE </a:t>
            </a:r>
            <a:r>
              <a:rPr lang="en-US" sz="2300" dirty="0">
                <a:solidFill>
                  <a:prstClr val="white"/>
                </a:solidFill>
                <a:ea typeface="+mn-ea"/>
                <a:cs typeface="+mn-cs"/>
              </a:rPr>
              <a:t>DEHOLDING</a:t>
            </a:r>
            <a:r>
              <a:rPr lang="ru-RU" sz="2300" dirty="0">
                <a:solidFill>
                  <a:prstClr val="white"/>
                </a:solidFill>
                <a:ea typeface="+mn-ea"/>
                <a:cs typeface="+mn-cs"/>
              </a:rPr>
              <a:t> • </a:t>
            </a:r>
            <a:r>
              <a:rPr lang="ru-RU" sz="2300" b="1" dirty="0">
                <a:solidFill>
                  <a:prstClr val="white"/>
                </a:solidFill>
                <a:ea typeface="+mn-ea"/>
                <a:cs typeface="+mn-cs"/>
              </a:rPr>
              <a:t>25 </a:t>
            </a:r>
            <a:r>
              <a:rPr lang="de-DE" sz="2300" b="1" dirty="0">
                <a:solidFill>
                  <a:prstClr val="white"/>
                </a:solidFill>
                <a:ea typeface="+mn-ea"/>
                <a:cs typeface="+mn-cs"/>
              </a:rPr>
              <a:t>PRODUKTIONSJAHRE</a:t>
            </a:r>
            <a:r>
              <a:rPr lang="ru-RU" sz="23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en-US" sz="2300" dirty="0">
                <a:solidFill>
                  <a:prstClr val="white"/>
                </a:solidFill>
                <a:ea typeface="+mn-ea"/>
                <a:cs typeface="+mn-cs"/>
              </a:rPr>
              <a:t>•</a:t>
            </a:r>
            <a:r>
              <a:rPr lang="ru-RU" sz="23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300" b="1" dirty="0">
                <a:solidFill>
                  <a:prstClr val="white"/>
                </a:solidFill>
                <a:ea typeface="+mn-ea"/>
                <a:cs typeface="+mn-cs"/>
              </a:rPr>
              <a:t>26</a:t>
            </a:r>
            <a:r>
              <a:rPr lang="ru-RU" sz="23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de-DE" sz="2300" dirty="0">
                <a:solidFill>
                  <a:prstClr val="white"/>
                </a:solidFill>
                <a:ea typeface="+mn-ea"/>
                <a:cs typeface="+mn-cs"/>
              </a:rPr>
              <a:t>LÄNDER</a:t>
            </a:r>
            <a:r>
              <a:rPr lang="en-US" sz="2300" dirty="0">
                <a:solidFill>
                  <a:prstClr val="white"/>
                </a:solidFill>
                <a:ea typeface="+mn-ea"/>
                <a:cs typeface="+mn-cs"/>
              </a:rPr>
              <a:t> </a:t>
            </a:r>
            <a:endParaRPr lang="ru-RU" sz="23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46" name="Название 1"/>
          <p:cNvSpPr txBox="1">
            <a:spLocks/>
          </p:cNvSpPr>
          <p:nvPr/>
        </p:nvSpPr>
        <p:spPr>
          <a:xfrm>
            <a:off x="3995936" y="5725093"/>
            <a:ext cx="4958285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800" b="1" dirty="0" smtClean="0">
                <a:solidFill>
                  <a:srgbClr val="73BED3"/>
                </a:solidFill>
                <a:latin typeface="Calibri" panose="020F0502020204030204" pitchFamily="34" charset="0"/>
              </a:rPr>
              <a:t>AKTUELLE KOMPLEXE</a:t>
            </a:r>
            <a:endParaRPr lang="ru-RU" sz="2800" b="1" dirty="0">
              <a:solidFill>
                <a:srgbClr val="73BED3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" y="1160631"/>
            <a:ext cx="9132124" cy="421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029" name="Picture 5" descr="C:\Users\e.kaluckaya\Desktop\shutterstock_1312410224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25" r="13752"/>
          <a:stretch/>
        </p:blipFill>
        <p:spPr bwMode="auto">
          <a:xfrm>
            <a:off x="7282081" y="4018252"/>
            <a:ext cx="1699150" cy="1261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>
            <a:off x="7282080" y="4018251"/>
            <a:ext cx="1707356" cy="1261797"/>
          </a:xfrm>
          <a:prstGeom prst="rect">
            <a:avLst/>
          </a:prstGeom>
          <a:gradFill>
            <a:gsLst>
              <a:gs pos="0">
                <a:schemeClr val="accent5">
                  <a:lumMod val="62000"/>
                  <a:lumOff val="38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028" name="Picture 4" descr="C:\Users\e.kaluckaya\Desktop\macroofatickonanherb5498420475c317b1846e0fb0001d8d1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81" t="9063" r="609" b="656"/>
          <a:stretch/>
        </p:blipFill>
        <p:spPr bwMode="auto">
          <a:xfrm>
            <a:off x="5505445" y="4018251"/>
            <a:ext cx="1702520" cy="1261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X:\DEHolding\!Презентатор\ТЕМЫ\13 тема - Стройная фигура\фон\Beautiful_female_body\shutterstock_4013536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228" b="11141"/>
          <a:stretch/>
        </p:blipFill>
        <p:spPr bwMode="auto">
          <a:xfrm flipH="1">
            <a:off x="3722147" y="4018252"/>
            <a:ext cx="1699150" cy="1261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\\D-SERVER-PC\Presentations\2016 год\слайды для презентации\вск комплексы без текста 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58" t="35128" r="74179" b="34015"/>
          <a:stretch/>
        </p:blipFill>
        <p:spPr bwMode="auto">
          <a:xfrm>
            <a:off x="7126685" y="1293256"/>
            <a:ext cx="1932895" cy="1288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\\D-SERVER-PC\Presentations\2016 год\слайды для презентации\вск комплексы без текста 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59" t="66176" r="49867" b="2967"/>
          <a:stretch/>
        </p:blipFill>
        <p:spPr bwMode="auto">
          <a:xfrm>
            <a:off x="5338427" y="2603115"/>
            <a:ext cx="3721153" cy="1288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6681576" y="2713991"/>
            <a:ext cx="519638" cy="35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469798" y="2713991"/>
            <a:ext cx="519638" cy="3541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481898" y="1352259"/>
            <a:ext cx="519638" cy="3541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396184" y="129851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622486" y="2660250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397790" y="2660250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2" descr="\\D-SERVER-PC\Presentations\2016 год\слайды для презентации\вск комплексы без текста 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02" t="34931" r="994" b="33545"/>
          <a:stretch/>
        </p:blipFill>
        <p:spPr bwMode="auto">
          <a:xfrm>
            <a:off x="99054" y="2632199"/>
            <a:ext cx="5406391" cy="1316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\\D-SERVER-PC\Presentations\2016 год\слайды для презентации\вск комплексы без текста 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58" t="66176" r="887" b="2967"/>
          <a:stretch/>
        </p:blipFill>
        <p:spPr bwMode="auto">
          <a:xfrm>
            <a:off x="106649" y="3991588"/>
            <a:ext cx="3615498" cy="1288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3130945" y="2713991"/>
            <a:ext cx="519638" cy="354183"/>
          </a:xfrm>
          <a:prstGeom prst="rect">
            <a:avLst/>
          </a:prstGeom>
          <a:solidFill>
            <a:srgbClr val="7939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915692" y="2713991"/>
            <a:ext cx="519638" cy="354183"/>
          </a:xfrm>
          <a:prstGeom prst="rect">
            <a:avLst/>
          </a:prstGeom>
          <a:solidFill>
            <a:srgbClr val="ADA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066604" y="2660250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875801" y="2660250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322302" y="2713991"/>
            <a:ext cx="519638" cy="354183"/>
          </a:xfrm>
          <a:prstGeom prst="rect">
            <a:avLst/>
          </a:prstGeom>
          <a:solidFill>
            <a:srgbClr val="2FA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96363" y="2660250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82080" y="2124933"/>
            <a:ext cx="1719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ANTI-SCHLAFLOSIGKEIT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188" y="3506855"/>
            <a:ext cx="185068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FRAUENGESUNDHEIT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31977" y="3506854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MÄNNERGESUNDHEIT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43003" y="3523204"/>
            <a:ext cx="20882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VERDAUUNG OHNE PROBLEME</a:t>
            </a: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314275" y="3508421"/>
            <a:ext cx="20882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BEWEGUNG OHNE SCHMERZEN</a:t>
            </a: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89686" y="3506853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STRAHLENDE HAUT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-55852" y="4895328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FÜR SPORTLER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54400" y="4904497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ANTI-PARASITEN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322302" y="4091147"/>
            <a:ext cx="519638" cy="3541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60717" y="4018251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11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113472" y="4071990"/>
            <a:ext cx="519638" cy="3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75073" y="4018251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43003" y="4904497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GEWICHTSKONTROLLE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4901658" y="4071990"/>
            <a:ext cx="519638" cy="354183"/>
          </a:xfrm>
          <a:prstGeom prst="rect">
            <a:avLst/>
          </a:prstGeom>
          <a:solidFill>
            <a:srgbClr val="BAA8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63259" y="4004773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 descr="X:\DEHolding\!Презентатор\png ИКОНКИ ПО ВСЕМ ТЕМАМ\Стройная фигура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76" y="4204997"/>
            <a:ext cx="690331" cy="690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6688327" y="4071990"/>
            <a:ext cx="519638" cy="3541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642280" y="4007261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8461591" y="4071990"/>
            <a:ext cx="519638" cy="3541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431789" y="4004773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303794" y="4904497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LYME-BORRELIOSE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047281" y="4253417"/>
            <a:ext cx="621231" cy="621231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7810558" y="4253417"/>
            <a:ext cx="621231" cy="621231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043892" y="4904497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de-DE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GESUNDE ZELLE</a:t>
            </a:r>
            <a:endParaRPr lang="ru-RU" sz="1100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-90388" y="6314853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КОМПЛЕКС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GESUNDE ZÄHNE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0" name="Picture 2" descr="C:\Users\e.kaluckaya\Desktop\Щит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99" y="4371672"/>
            <a:ext cx="320699" cy="384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e.kaluckaya\Desktop\Клещ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29" y="4367787"/>
            <a:ext cx="396562" cy="364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\\D-SERVER-PC\Presentations\2016 год\слайды для презентации\вск комплексы без текста 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94" b="65967"/>
          <a:stretch/>
        </p:blipFill>
        <p:spPr bwMode="auto">
          <a:xfrm>
            <a:off x="0" y="1160631"/>
            <a:ext cx="7282080" cy="1421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15455" y="2124933"/>
            <a:ext cx="17456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  <a:endParaRPr lang="ru-RU" sz="8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ANTI-ERKÄLTUNG </a:t>
            </a:r>
            <a:endParaRPr lang="ru-RU" sz="1100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38424" y="2124933"/>
            <a:ext cx="167034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ANTI-ALLERGIEN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04897" y="2124933"/>
            <a:ext cx="16781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ANTI-STRESS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467490" y="2124933"/>
            <a:ext cx="17715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HERZ UND KREISLAUF</a:t>
            </a: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319175" y="1352309"/>
            <a:ext cx="519638" cy="3541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52980" y="129856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100078" y="1371465"/>
            <a:ext cx="519638" cy="35418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33883" y="129856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901658" y="1371465"/>
            <a:ext cx="519638" cy="35418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825053" y="129856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686365" y="1352309"/>
            <a:ext cx="519638" cy="354183"/>
          </a:xfrm>
          <a:prstGeom prst="rect">
            <a:avLst/>
          </a:prstGeom>
          <a:solidFill>
            <a:srgbClr val="ECC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600970" y="129856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1297331" y="5446996"/>
            <a:ext cx="533761" cy="354183"/>
          </a:xfrm>
          <a:prstGeom prst="rect">
            <a:avLst/>
          </a:prstGeom>
          <a:solidFill>
            <a:srgbClr val="D7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240675" y="537977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646299" y="5628423"/>
            <a:ext cx="621231" cy="621231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22" name="Picture 3" descr="C:\Users\e.kaluckaya\Desktop\Зу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04" y="5765571"/>
            <a:ext cx="275760" cy="346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755467" y="6314853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KOMPLEX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STOP CORONAVIRUS</a:t>
            </a:r>
            <a:endParaRPr lang="ru-RU" sz="1100" b="1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143187" y="5446996"/>
            <a:ext cx="519638" cy="354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77859" y="5379779"/>
            <a:ext cx="5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17</a:t>
            </a:r>
            <a:endParaRPr lang="ru-RU" sz="4000" dirty="0" smtClean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Овал 112"/>
          <p:cNvSpPr/>
          <p:nvPr/>
        </p:nvSpPr>
        <p:spPr>
          <a:xfrm>
            <a:off x="2492154" y="5628423"/>
            <a:ext cx="621231" cy="621231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24" name="Picture 2" descr="Y:\Иконки комплексов\Коронавирус_белый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66" y="5619525"/>
            <a:ext cx="638100" cy="639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12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0"/>
          <p:cNvSpPr/>
          <p:nvPr/>
        </p:nvSpPr>
        <p:spPr>
          <a:xfrm>
            <a:off x="7667" y="2779629"/>
            <a:ext cx="9144000" cy="1088372"/>
          </a:xfrm>
          <a:prstGeom prst="rect">
            <a:avLst/>
          </a:prstGeom>
          <a:solidFill>
            <a:srgbClr val="4DA1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90"/>
          <p:cNvSpPr/>
          <p:nvPr/>
        </p:nvSpPr>
        <p:spPr>
          <a:xfrm>
            <a:off x="2361" y="4195658"/>
            <a:ext cx="9144000" cy="1032491"/>
          </a:xfrm>
          <a:prstGeom prst="rect">
            <a:avLst/>
          </a:prstGeom>
          <a:solidFill>
            <a:srgbClr val="82CB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90"/>
          <p:cNvSpPr/>
          <p:nvPr/>
        </p:nvSpPr>
        <p:spPr>
          <a:xfrm>
            <a:off x="-4003" y="5555806"/>
            <a:ext cx="9150477" cy="920889"/>
          </a:xfrm>
          <a:prstGeom prst="rect">
            <a:avLst/>
          </a:prstGeom>
          <a:solidFill>
            <a:srgbClr val="AEE1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0149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0149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</a:rPr>
              <a:t>10 JAHRE DEHOLDING• 25 JAHRE PRODUKTIONSBETRIEB• 26 LÄNDER</a:t>
            </a: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-11859" y="2811294"/>
            <a:ext cx="9142472" cy="74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b="1" dirty="0" smtClean="0">
                <a:solidFill>
                  <a:schemeClr val="bg1"/>
                </a:solidFill>
              </a:rPr>
              <a:t>1. Handelsspanne vom TP zum Kunden 20%</a:t>
            </a: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-18912" y="4125136"/>
            <a:ext cx="9142472" cy="816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2. </a:t>
            </a:r>
            <a:r>
              <a:rPr lang="de-DE" sz="3600" b="1" dirty="0" smtClean="0">
                <a:solidFill>
                  <a:schemeClr val="bg1"/>
                </a:solidFill>
              </a:rPr>
              <a:t>Empfehlungs</a:t>
            </a:r>
            <a:r>
              <a:rPr lang="de-DE" sz="3600" b="1" dirty="0">
                <a:solidFill>
                  <a:schemeClr val="bg1"/>
                </a:solidFill>
              </a:rPr>
              <a:t>b</a:t>
            </a:r>
            <a:r>
              <a:rPr lang="de-DE" sz="3600" b="1" dirty="0" smtClean="0">
                <a:solidFill>
                  <a:schemeClr val="bg1"/>
                </a:solidFill>
              </a:rPr>
              <a:t>onus </a:t>
            </a:r>
            <a:r>
              <a:rPr lang="de-DE" sz="3600" b="1" dirty="0">
                <a:solidFill>
                  <a:schemeClr val="bg1"/>
                </a:solidFill>
              </a:rPr>
              <a:t>bis </a:t>
            </a:r>
            <a:r>
              <a:rPr lang="de-DE" sz="3600" b="1" dirty="0" smtClean="0">
                <a:solidFill>
                  <a:schemeClr val="bg1"/>
                </a:solidFill>
              </a:rPr>
              <a:t>20%</a:t>
            </a:r>
            <a:endParaRPr lang="ru-RU" sz="3600" b="1" dirty="0" smtClean="0">
              <a:solidFill>
                <a:schemeClr val="bg1"/>
              </a:solidFill>
            </a:endParaRPr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0" y="5554735"/>
            <a:ext cx="9142472" cy="830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3. </a:t>
            </a:r>
            <a:r>
              <a:rPr lang="de-DE" sz="3600" b="1" dirty="0" smtClean="0">
                <a:solidFill>
                  <a:schemeClr val="bg1"/>
                </a:solidFill>
              </a:rPr>
              <a:t>Punkte-Bonus </a:t>
            </a:r>
            <a:r>
              <a:rPr lang="de-DE" sz="3600" b="1" dirty="0">
                <a:solidFill>
                  <a:schemeClr val="bg1"/>
                </a:solidFill>
              </a:rPr>
              <a:t>30</a:t>
            </a:r>
            <a:r>
              <a:rPr lang="de-DE" sz="3600" b="1" dirty="0" smtClean="0">
                <a:solidFill>
                  <a:schemeClr val="bg1"/>
                </a:solidFill>
              </a:rPr>
              <a:t>%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233" y="1214085"/>
            <a:ext cx="9144793" cy="8868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8719" y="1388256"/>
            <a:ext cx="888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 smtClean="0">
                <a:solidFill>
                  <a:schemeClr val="bg1"/>
                </a:solidFill>
                <a:latin typeface="+mj-lt"/>
              </a:rPr>
              <a:t>WAS KANN DER TEAMPARTNER VERDIENEN?</a:t>
            </a:r>
            <a:endParaRPr lang="de-AT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49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FFC94B4-CC6D-4971-9D9A-D01FCDD6B453}"/>
              </a:ext>
            </a:extLst>
          </p:cNvPr>
          <p:cNvSpPr txBox="1"/>
          <p:nvPr/>
        </p:nvSpPr>
        <p:spPr>
          <a:xfrm flipH="1">
            <a:off x="997035" y="4611516"/>
            <a:ext cx="7149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000" b="1" dirty="0">
                <a:solidFill>
                  <a:srgbClr val="2D7291"/>
                </a:solidFill>
              </a:rPr>
              <a:t>Es ist einfach und anwendbar; das Wachstumssystem besteht nur aus zwei </a:t>
            </a:r>
            <a:r>
              <a:rPr lang="de-DE" sz="2000" b="1" dirty="0" smtClean="0">
                <a:solidFill>
                  <a:srgbClr val="2D7291"/>
                </a:solidFill>
              </a:rPr>
              <a:t>Linien </a:t>
            </a:r>
            <a:endParaRPr lang="de-DE" sz="2000" b="1" dirty="0">
              <a:solidFill>
                <a:srgbClr val="2D729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b="1" dirty="0">
                <a:solidFill>
                  <a:srgbClr val="2D7291"/>
                </a:solidFill>
              </a:rPr>
              <a:t>Es fördert die Teamarbeit </a:t>
            </a:r>
            <a:r>
              <a:rPr lang="de-DE" sz="2000" b="1" dirty="0" smtClean="0">
                <a:solidFill>
                  <a:srgbClr val="2D7291"/>
                </a:solidFill>
              </a:rPr>
              <a:t>(</a:t>
            </a:r>
            <a:r>
              <a:rPr lang="de-DE" sz="2000" b="1" dirty="0" err="1">
                <a:solidFill>
                  <a:srgbClr val="2D7291"/>
                </a:solidFill>
              </a:rPr>
              <a:t>S</a:t>
            </a:r>
            <a:r>
              <a:rPr lang="de-DE" sz="2000" b="1" dirty="0" err="1" smtClean="0">
                <a:solidFill>
                  <a:srgbClr val="2D7291"/>
                </a:solidFill>
              </a:rPr>
              <a:t>pillover</a:t>
            </a:r>
            <a:r>
              <a:rPr lang="de-DE" sz="2000" b="1" dirty="0">
                <a:solidFill>
                  <a:srgbClr val="2D729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b="1" dirty="0">
                <a:solidFill>
                  <a:srgbClr val="2D7291"/>
                </a:solidFill>
              </a:rPr>
              <a:t>Es motiviert und beschleunigt den Netzwerkbetrieb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b="1" dirty="0">
                <a:solidFill>
                  <a:srgbClr val="2D7291"/>
                </a:solidFill>
              </a:rPr>
              <a:t>Es ist das einzige System, bei dem man von seinem Sponsor </a:t>
            </a:r>
            <a:r>
              <a:rPr lang="de-DE" sz="2000" b="1" dirty="0" smtClean="0">
                <a:solidFill>
                  <a:srgbClr val="2D7291"/>
                </a:solidFill>
              </a:rPr>
              <a:t>Geld </a:t>
            </a:r>
            <a:r>
              <a:rPr lang="de-DE" sz="2000" b="1" dirty="0">
                <a:solidFill>
                  <a:srgbClr val="2D7291"/>
                </a:solidFill>
              </a:rPr>
              <a:t>verdienen kann</a:t>
            </a:r>
          </a:p>
        </p:txBody>
      </p:sp>
      <p:sp>
        <p:nvSpPr>
          <p:cNvPr id="30" name="Название 1"/>
          <p:cNvSpPr txBox="1">
            <a:spLocks/>
          </p:cNvSpPr>
          <p:nvPr/>
        </p:nvSpPr>
        <p:spPr>
          <a:xfrm>
            <a:off x="1114847" y="735236"/>
            <a:ext cx="6817874" cy="455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25"/>
          <p:cNvSpPr/>
          <p:nvPr/>
        </p:nvSpPr>
        <p:spPr>
          <a:xfrm>
            <a:off x="931698" y="238218"/>
            <a:ext cx="6863142" cy="53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   </a:t>
            </a:r>
            <a:endParaRPr lang="en-US" sz="2800" b="1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  <a:ea typeface="+mn-ea"/>
                <a:cs typeface="+mn-cs"/>
              </a:rPr>
              <a:t>10 JAHRE DEHOLDING• 25 JAHRE PRODUKTIONSBETRIEB• 26 LÄNDER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75656" y="1844824"/>
            <a:ext cx="6192688" cy="2652839"/>
            <a:chOff x="1475656" y="1136201"/>
            <a:chExt cx="6192688" cy="2652839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4146137" y="2936401"/>
              <a:ext cx="852639" cy="852639"/>
              <a:chOff x="539552" y="1833938"/>
              <a:chExt cx="1163613" cy="1163613"/>
            </a:xfrm>
          </p:grpSpPr>
          <p:sp>
            <p:nvSpPr>
              <p:cNvPr id="3" name="Овал 2"/>
              <p:cNvSpPr/>
              <p:nvPr/>
            </p:nvSpPr>
            <p:spPr>
              <a:xfrm>
                <a:off x="539552" y="1833938"/>
                <a:ext cx="1163613" cy="1163613"/>
              </a:xfrm>
              <a:prstGeom prst="ellipse">
                <a:avLst/>
              </a:prstGeom>
              <a:solidFill>
                <a:srgbClr val="2D72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907844" y="2024584"/>
                <a:ext cx="427027" cy="782319"/>
                <a:chOff x="920293" y="2087810"/>
                <a:chExt cx="427027" cy="782319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Блок-схема: задержка 4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59" name="Группа 58"/>
            <p:cNvGrpSpPr/>
            <p:nvPr/>
          </p:nvGrpSpPr>
          <p:grpSpPr>
            <a:xfrm>
              <a:off x="3084310" y="2383890"/>
              <a:ext cx="767610" cy="767610"/>
              <a:chOff x="2652262" y="2085326"/>
              <a:chExt cx="767610" cy="76761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2652262" y="2085326"/>
                <a:ext cx="767610" cy="767610"/>
              </a:xfrm>
              <a:prstGeom prst="ellipse">
                <a:avLst/>
              </a:prstGeom>
              <a:solidFill>
                <a:srgbClr val="4DA1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2927901" y="2211091"/>
                <a:ext cx="216331" cy="2163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Блок-схема: задержка 23"/>
              <p:cNvSpPr/>
              <p:nvPr/>
            </p:nvSpPr>
            <p:spPr>
              <a:xfrm rot="16200000">
                <a:off x="2895216" y="2445470"/>
                <a:ext cx="281701" cy="281700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0" name="Прямая соединительная линия 9"/>
            <p:cNvCxnSpPr>
              <a:stCxn id="21" idx="5"/>
              <a:endCxn id="3" idx="2"/>
            </p:cNvCxnSpPr>
            <p:nvPr/>
          </p:nvCxnSpPr>
          <p:spPr>
            <a:xfrm>
              <a:off x="3739506" y="3039086"/>
              <a:ext cx="406631" cy="323635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" name="Группа 214"/>
            <p:cNvGrpSpPr/>
            <p:nvPr/>
          </p:nvGrpSpPr>
          <p:grpSpPr>
            <a:xfrm>
              <a:off x="5364088" y="2383890"/>
              <a:ext cx="767610" cy="767610"/>
              <a:chOff x="5391733" y="2383890"/>
              <a:chExt cx="767610" cy="767610"/>
            </a:xfrm>
          </p:grpSpPr>
          <p:sp>
            <p:nvSpPr>
              <p:cNvPr id="38" name="Овал 37"/>
              <p:cNvSpPr/>
              <p:nvPr/>
            </p:nvSpPr>
            <p:spPr>
              <a:xfrm>
                <a:off x="5391733" y="2383890"/>
                <a:ext cx="767610" cy="767610"/>
              </a:xfrm>
              <a:prstGeom prst="ellipse">
                <a:avLst/>
              </a:prstGeom>
              <a:solidFill>
                <a:srgbClr val="4DA1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14" name="Группа 213"/>
              <p:cNvGrpSpPr/>
              <p:nvPr/>
            </p:nvGrpSpPr>
            <p:grpSpPr>
              <a:xfrm>
                <a:off x="5634688" y="2509655"/>
                <a:ext cx="281700" cy="516079"/>
                <a:chOff x="5634688" y="2509655"/>
                <a:chExt cx="281700" cy="516079"/>
              </a:xfrm>
            </p:grpSpPr>
            <p:sp>
              <p:nvSpPr>
                <p:cNvPr id="40" name="Овал 39"/>
                <p:cNvSpPr/>
                <p:nvPr/>
              </p:nvSpPr>
              <p:spPr>
                <a:xfrm>
                  <a:off x="5667372" y="2509655"/>
                  <a:ext cx="216331" cy="2163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Блок-схема: задержка 40"/>
                <p:cNvSpPr/>
                <p:nvPr/>
              </p:nvSpPr>
              <p:spPr>
                <a:xfrm rot="16200000">
                  <a:off x="5634687" y="2744034"/>
                  <a:ext cx="281701" cy="2817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43" name="Прямая соединительная линия 42"/>
            <p:cNvCxnSpPr>
              <a:stCxn id="3" idx="6"/>
              <a:endCxn id="38" idx="3"/>
            </p:cNvCxnSpPr>
            <p:nvPr/>
          </p:nvCxnSpPr>
          <p:spPr>
            <a:xfrm flipV="1">
              <a:off x="4998776" y="3039086"/>
              <a:ext cx="477726" cy="323635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/>
            <p:cNvGrpSpPr/>
            <p:nvPr/>
          </p:nvGrpSpPr>
          <p:grpSpPr>
            <a:xfrm>
              <a:off x="2189509" y="1813670"/>
              <a:ext cx="582291" cy="582291"/>
              <a:chOff x="1989754" y="1515106"/>
              <a:chExt cx="582291" cy="582291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1989754" y="1515106"/>
                <a:ext cx="582291" cy="582291"/>
              </a:xfrm>
              <a:prstGeom prst="ellipse">
                <a:avLst/>
              </a:prstGeom>
              <a:solidFill>
                <a:srgbClr val="82CB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0" name="Группа 49"/>
              <p:cNvGrpSpPr/>
              <p:nvPr/>
            </p:nvGrpSpPr>
            <p:grpSpPr>
              <a:xfrm>
                <a:off x="2174053" y="1610508"/>
                <a:ext cx="213691" cy="391485"/>
                <a:chOff x="920293" y="2087810"/>
                <a:chExt cx="427027" cy="782319"/>
              </a:xfrm>
            </p:grpSpPr>
            <p:sp>
              <p:nvSpPr>
                <p:cNvPr id="51" name="Овал 50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Блок-схема: задержка 51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60" name="Группа 59"/>
            <p:cNvGrpSpPr/>
            <p:nvPr/>
          </p:nvGrpSpPr>
          <p:grpSpPr>
            <a:xfrm>
              <a:off x="3727140" y="1813670"/>
              <a:ext cx="582291" cy="582291"/>
              <a:chOff x="1989754" y="1515106"/>
              <a:chExt cx="582291" cy="582291"/>
            </a:xfrm>
          </p:grpSpPr>
          <p:sp>
            <p:nvSpPr>
              <p:cNvPr id="61" name="Овал 60"/>
              <p:cNvSpPr/>
              <p:nvPr/>
            </p:nvSpPr>
            <p:spPr>
              <a:xfrm>
                <a:off x="1989754" y="1515106"/>
                <a:ext cx="582291" cy="582291"/>
              </a:xfrm>
              <a:prstGeom prst="ellipse">
                <a:avLst/>
              </a:prstGeom>
              <a:solidFill>
                <a:srgbClr val="82CB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2" name="Группа 61"/>
              <p:cNvGrpSpPr/>
              <p:nvPr/>
            </p:nvGrpSpPr>
            <p:grpSpPr>
              <a:xfrm>
                <a:off x="2174053" y="1610508"/>
                <a:ext cx="213691" cy="391485"/>
                <a:chOff x="920293" y="2087810"/>
                <a:chExt cx="427027" cy="782319"/>
              </a:xfrm>
            </p:grpSpPr>
            <p:sp>
              <p:nvSpPr>
                <p:cNvPr id="63" name="Овал 62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Блок-схема: задержка 63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65" name="Группа 64"/>
            <p:cNvGrpSpPr/>
            <p:nvPr/>
          </p:nvGrpSpPr>
          <p:grpSpPr>
            <a:xfrm>
              <a:off x="4834570" y="1813669"/>
              <a:ext cx="582291" cy="582291"/>
              <a:chOff x="1989754" y="1515106"/>
              <a:chExt cx="582291" cy="582291"/>
            </a:xfrm>
          </p:grpSpPr>
          <p:sp>
            <p:nvSpPr>
              <p:cNvPr id="66" name="Овал 65"/>
              <p:cNvSpPr/>
              <p:nvPr/>
            </p:nvSpPr>
            <p:spPr>
              <a:xfrm>
                <a:off x="1989754" y="1515106"/>
                <a:ext cx="582291" cy="582291"/>
              </a:xfrm>
              <a:prstGeom prst="ellipse">
                <a:avLst/>
              </a:prstGeom>
              <a:solidFill>
                <a:srgbClr val="82CB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7" name="Группа 66"/>
              <p:cNvGrpSpPr/>
              <p:nvPr/>
            </p:nvGrpSpPr>
            <p:grpSpPr>
              <a:xfrm>
                <a:off x="2174053" y="1610508"/>
                <a:ext cx="213691" cy="391485"/>
                <a:chOff x="920293" y="2087810"/>
                <a:chExt cx="427027" cy="782319"/>
              </a:xfrm>
            </p:grpSpPr>
            <p:sp>
              <p:nvSpPr>
                <p:cNvPr id="68" name="Овал 67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Блок-схема: задержка 68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70" name="Группа 69"/>
            <p:cNvGrpSpPr/>
            <p:nvPr/>
          </p:nvGrpSpPr>
          <p:grpSpPr>
            <a:xfrm>
              <a:off x="6372200" y="1813669"/>
              <a:ext cx="582291" cy="582291"/>
              <a:chOff x="1989754" y="1515106"/>
              <a:chExt cx="582291" cy="582291"/>
            </a:xfrm>
          </p:grpSpPr>
          <p:sp>
            <p:nvSpPr>
              <p:cNvPr id="71" name="Овал 70"/>
              <p:cNvSpPr/>
              <p:nvPr/>
            </p:nvSpPr>
            <p:spPr>
              <a:xfrm>
                <a:off x="1989754" y="1515106"/>
                <a:ext cx="582291" cy="582291"/>
              </a:xfrm>
              <a:prstGeom prst="ellipse">
                <a:avLst/>
              </a:prstGeom>
              <a:solidFill>
                <a:srgbClr val="82CB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2" name="Группа 71"/>
              <p:cNvGrpSpPr/>
              <p:nvPr/>
            </p:nvGrpSpPr>
            <p:grpSpPr>
              <a:xfrm>
                <a:off x="2174053" y="1610508"/>
                <a:ext cx="213691" cy="391485"/>
                <a:chOff x="920293" y="2087810"/>
                <a:chExt cx="427027" cy="782319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Блок-схема: задержка 73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80" name="Группа 79"/>
            <p:cNvGrpSpPr/>
            <p:nvPr/>
          </p:nvGrpSpPr>
          <p:grpSpPr>
            <a:xfrm>
              <a:off x="1475656" y="1136202"/>
              <a:ext cx="500543" cy="500543"/>
              <a:chOff x="1489211" y="995323"/>
              <a:chExt cx="500543" cy="500543"/>
            </a:xfrm>
          </p:grpSpPr>
          <p:sp>
            <p:nvSpPr>
              <p:cNvPr id="76" name="Овал 75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7" name="Группа 76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78" name="Овал 77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Блок-схема: задержка 78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81" name="Группа 80"/>
            <p:cNvGrpSpPr/>
            <p:nvPr/>
          </p:nvGrpSpPr>
          <p:grpSpPr>
            <a:xfrm>
              <a:off x="2411760" y="1136202"/>
              <a:ext cx="500543" cy="500543"/>
              <a:chOff x="1489211" y="995323"/>
              <a:chExt cx="500543" cy="500543"/>
            </a:xfrm>
          </p:grpSpPr>
          <p:sp>
            <p:nvSpPr>
              <p:cNvPr id="82" name="Овал 81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3" name="Группа 82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84" name="Овал 83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Блок-схема: задержка 84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36" name="Группа 135"/>
            <p:cNvGrpSpPr/>
            <p:nvPr/>
          </p:nvGrpSpPr>
          <p:grpSpPr>
            <a:xfrm>
              <a:off x="3203848" y="1136201"/>
              <a:ext cx="500543" cy="500543"/>
              <a:chOff x="1489211" y="995323"/>
              <a:chExt cx="500543" cy="500543"/>
            </a:xfrm>
          </p:grpSpPr>
          <p:sp>
            <p:nvSpPr>
              <p:cNvPr id="137" name="Овал 136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38" name="Группа 137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139" name="Овал 138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0" name="Блок-схема: задержка 139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41" name="Группа 140"/>
            <p:cNvGrpSpPr/>
            <p:nvPr/>
          </p:nvGrpSpPr>
          <p:grpSpPr>
            <a:xfrm>
              <a:off x="3995936" y="1136201"/>
              <a:ext cx="500543" cy="500543"/>
              <a:chOff x="1489211" y="995323"/>
              <a:chExt cx="500543" cy="500543"/>
            </a:xfrm>
          </p:grpSpPr>
          <p:sp>
            <p:nvSpPr>
              <p:cNvPr id="142" name="Овал 141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43" name="Группа 142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144" name="Овал 143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5" name="Блок-схема: задержка 144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46" name="Группа 145"/>
            <p:cNvGrpSpPr/>
            <p:nvPr/>
          </p:nvGrpSpPr>
          <p:grpSpPr>
            <a:xfrm>
              <a:off x="4647521" y="1136202"/>
              <a:ext cx="500543" cy="500543"/>
              <a:chOff x="1489211" y="995323"/>
              <a:chExt cx="500543" cy="500543"/>
            </a:xfrm>
          </p:grpSpPr>
          <p:sp>
            <p:nvSpPr>
              <p:cNvPr id="147" name="Овал 146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48" name="Группа 147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149" name="Овал 148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0" name="Блок-схема: задержка 149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51" name="Группа 150"/>
            <p:cNvGrpSpPr/>
            <p:nvPr/>
          </p:nvGrpSpPr>
          <p:grpSpPr>
            <a:xfrm>
              <a:off x="5439609" y="1136202"/>
              <a:ext cx="500543" cy="500543"/>
              <a:chOff x="1489211" y="995323"/>
              <a:chExt cx="500543" cy="500543"/>
            </a:xfrm>
          </p:grpSpPr>
          <p:sp>
            <p:nvSpPr>
              <p:cNvPr id="152" name="Овал 151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3" name="Группа 152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154" name="Овал 153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5" name="Блок-схема: задержка 154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56" name="Группа 155"/>
            <p:cNvGrpSpPr/>
            <p:nvPr/>
          </p:nvGrpSpPr>
          <p:grpSpPr>
            <a:xfrm>
              <a:off x="6231697" y="1136201"/>
              <a:ext cx="500543" cy="500543"/>
              <a:chOff x="1489211" y="995323"/>
              <a:chExt cx="500543" cy="500543"/>
            </a:xfrm>
          </p:grpSpPr>
          <p:sp>
            <p:nvSpPr>
              <p:cNvPr id="157" name="Овал 156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8" name="Группа 157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159" name="Овал 158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0" name="Блок-схема: задержка 159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61" name="Группа 160"/>
            <p:cNvGrpSpPr/>
            <p:nvPr/>
          </p:nvGrpSpPr>
          <p:grpSpPr>
            <a:xfrm>
              <a:off x="7167801" y="1136201"/>
              <a:ext cx="500543" cy="500543"/>
              <a:chOff x="1489211" y="995323"/>
              <a:chExt cx="500543" cy="500543"/>
            </a:xfrm>
          </p:grpSpPr>
          <p:sp>
            <p:nvSpPr>
              <p:cNvPr id="162" name="Овал 161"/>
              <p:cNvSpPr/>
              <p:nvPr/>
            </p:nvSpPr>
            <p:spPr>
              <a:xfrm>
                <a:off x="1489211" y="995323"/>
                <a:ext cx="500543" cy="500543"/>
              </a:xfrm>
              <a:prstGeom prst="ellipse">
                <a:avLst/>
              </a:prstGeom>
              <a:solidFill>
                <a:srgbClr val="AEE1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63" name="Группа 162"/>
              <p:cNvGrpSpPr/>
              <p:nvPr/>
            </p:nvGrpSpPr>
            <p:grpSpPr>
              <a:xfrm>
                <a:off x="1647636" y="1077331"/>
                <a:ext cx="183691" cy="336524"/>
                <a:chOff x="920293" y="2087810"/>
                <a:chExt cx="427027" cy="782319"/>
              </a:xfrm>
            </p:grpSpPr>
            <p:sp>
              <p:nvSpPr>
                <p:cNvPr id="164" name="Овал 163"/>
                <p:cNvSpPr/>
                <p:nvPr/>
              </p:nvSpPr>
              <p:spPr>
                <a:xfrm>
                  <a:off x="969840" y="2087810"/>
                  <a:ext cx="327934" cy="3279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5" name="Блок-схема: задержка 164"/>
                <p:cNvSpPr/>
                <p:nvPr/>
              </p:nvSpPr>
              <p:spPr>
                <a:xfrm rot="16200000">
                  <a:off x="920293" y="2443102"/>
                  <a:ext cx="427027" cy="42702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170" name="Прямая соединительная линия 169"/>
            <p:cNvCxnSpPr>
              <a:stCxn id="49" idx="5"/>
            </p:cNvCxnSpPr>
            <p:nvPr/>
          </p:nvCxnSpPr>
          <p:spPr>
            <a:xfrm>
              <a:off x="2686525" y="2310686"/>
              <a:ext cx="458160" cy="185618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>
              <a:stCxn id="21" idx="7"/>
              <a:endCxn id="61" idx="3"/>
            </p:cNvCxnSpPr>
            <p:nvPr/>
          </p:nvCxnSpPr>
          <p:spPr>
            <a:xfrm flipV="1">
              <a:off x="3739506" y="2310686"/>
              <a:ext cx="72909" cy="185618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>
              <a:stCxn id="66" idx="5"/>
              <a:endCxn id="38" idx="1"/>
            </p:cNvCxnSpPr>
            <p:nvPr/>
          </p:nvCxnSpPr>
          <p:spPr>
            <a:xfrm>
              <a:off x="5331586" y="2310685"/>
              <a:ext cx="144916" cy="185619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>
              <a:stCxn id="38" idx="7"/>
              <a:endCxn id="71" idx="3"/>
            </p:cNvCxnSpPr>
            <p:nvPr/>
          </p:nvCxnSpPr>
          <p:spPr>
            <a:xfrm flipV="1">
              <a:off x="6019284" y="2310685"/>
              <a:ext cx="438191" cy="185619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>
              <a:stCxn id="76" idx="4"/>
              <a:endCxn id="49" idx="1"/>
            </p:cNvCxnSpPr>
            <p:nvPr/>
          </p:nvCxnSpPr>
          <p:spPr>
            <a:xfrm>
              <a:off x="1725928" y="1636745"/>
              <a:ext cx="548856" cy="262200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>
              <a:stCxn id="49" idx="7"/>
            </p:cNvCxnSpPr>
            <p:nvPr/>
          </p:nvCxnSpPr>
          <p:spPr>
            <a:xfrm flipH="1" flipV="1">
              <a:off x="2609994" y="1636745"/>
              <a:ext cx="76531" cy="262200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>
              <a:off x="3402081" y="1636744"/>
              <a:ext cx="358295" cy="262201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>
              <a:stCxn id="61" idx="7"/>
              <a:endCxn id="142" idx="4"/>
            </p:cNvCxnSpPr>
            <p:nvPr/>
          </p:nvCxnSpPr>
          <p:spPr>
            <a:xfrm flipV="1">
              <a:off x="4224156" y="1636744"/>
              <a:ext cx="22052" cy="262201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я соединительная линия 197"/>
            <p:cNvCxnSpPr>
              <a:endCxn id="66" idx="1"/>
            </p:cNvCxnSpPr>
            <p:nvPr/>
          </p:nvCxnSpPr>
          <p:spPr>
            <a:xfrm>
              <a:off x="4845754" y="1636745"/>
              <a:ext cx="74091" cy="262199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Прямая соединительная линия 198"/>
            <p:cNvCxnSpPr>
              <a:stCxn id="66" idx="7"/>
              <a:endCxn id="152" idx="4"/>
            </p:cNvCxnSpPr>
            <p:nvPr/>
          </p:nvCxnSpPr>
          <p:spPr>
            <a:xfrm flipV="1">
              <a:off x="5331586" y="1636745"/>
              <a:ext cx="358295" cy="262199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>
              <a:stCxn id="157" idx="4"/>
              <a:endCxn id="71" idx="1"/>
            </p:cNvCxnSpPr>
            <p:nvPr/>
          </p:nvCxnSpPr>
          <p:spPr>
            <a:xfrm flipH="1">
              <a:off x="6457475" y="1636744"/>
              <a:ext cx="24494" cy="262200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>
              <a:stCxn id="71" idx="7"/>
              <a:endCxn id="162" idx="4"/>
            </p:cNvCxnSpPr>
            <p:nvPr/>
          </p:nvCxnSpPr>
          <p:spPr>
            <a:xfrm flipV="1">
              <a:off x="6869216" y="1636744"/>
              <a:ext cx="548857" cy="262200"/>
            </a:xfrm>
            <a:prstGeom prst="line">
              <a:avLst/>
            </a:prstGeom>
            <a:ln w="28575" cap="rnd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2D7291"/>
                </a:solidFill>
                <a:latin typeface="Calibri" panose="020F0502020204030204" pitchFamily="34" charset="0"/>
              </a:rPr>
              <a:t>BINÄRES WACHSTUMSSYSTEM DES UNTERNEHMENS </a:t>
            </a:r>
          </a:p>
        </p:txBody>
      </p:sp>
    </p:spTree>
    <p:extLst>
      <p:ext uri="{BB962C8B-B14F-4D97-AF65-F5344CB8AC3E}">
        <p14:creationId xmlns="" xmlns:p14="http://schemas.microsoft.com/office/powerpoint/2010/main" val="37544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221534" y="2828830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l-GR" sz="2800" dirty="0">
                <a:solidFill>
                  <a:srgbClr val="2D7291"/>
                </a:solidFill>
              </a:rPr>
              <a:t> </a:t>
            </a:r>
          </a:p>
          <a:p>
            <a:pPr marL="342900" indent="-342900"/>
            <a:r>
              <a:rPr lang="el-GR" sz="3200" dirty="0">
                <a:solidFill>
                  <a:srgbClr val="2D7291"/>
                </a:solidFill>
              </a:rPr>
              <a:t>    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0" y="987198"/>
            <a:ext cx="9140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el-GR" sz="2800" b="1" dirty="0" smtClean="0">
                <a:solidFill>
                  <a:srgbClr val="2D7291"/>
                </a:solidFill>
              </a:rPr>
              <a:t>DER BESONDERE VERGÜTUNGSPLAN DER </a:t>
            </a:r>
            <a:endParaRPr lang="ru-RU" altLang="el-GR" sz="2800" b="1" dirty="0" smtClean="0">
              <a:solidFill>
                <a:srgbClr val="2D7291"/>
              </a:solidFill>
            </a:endParaRPr>
          </a:p>
          <a:p>
            <a:pPr algn="ctr"/>
            <a:r>
              <a:rPr lang="de-DE" altLang="el-GR" sz="2800" b="1" dirty="0" smtClean="0">
                <a:solidFill>
                  <a:srgbClr val="2D7291"/>
                </a:solidFill>
              </a:rPr>
              <a:t>D</a:t>
            </a:r>
            <a:r>
              <a:rPr lang="en-US" altLang="el-GR" sz="2800" b="1" dirty="0" err="1" smtClean="0">
                <a:solidFill>
                  <a:srgbClr val="2D7291"/>
                </a:solidFill>
              </a:rPr>
              <a:t>EHolding</a:t>
            </a:r>
            <a:endParaRPr lang="el-GR" altLang="el-GR" sz="2800" b="1" dirty="0">
              <a:solidFill>
                <a:srgbClr val="2D7291"/>
              </a:solidFill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150096" y="3114582"/>
            <a:ext cx="9144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3600" dirty="0">
              <a:solidFill>
                <a:srgbClr val="2D7291"/>
              </a:solidFill>
              <a:cs typeface="Calibri" pitchFamily="34" charset="0"/>
            </a:endParaRPr>
          </a:p>
          <a:p>
            <a:endParaRPr lang="el-GR" sz="3600" dirty="0">
              <a:solidFill>
                <a:srgbClr val="2D7291"/>
              </a:solidFill>
            </a:endParaRPr>
          </a:p>
          <a:p>
            <a:endParaRPr lang="el-GR" sz="3600" dirty="0">
              <a:solidFill>
                <a:srgbClr val="2D7291"/>
              </a:solidFill>
              <a:cs typeface="Calibri" pitchFamily="34" charset="0"/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524035" y="1889847"/>
            <a:ext cx="8296438" cy="477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altLang="en-US" sz="1700" b="1" dirty="0" smtClean="0">
                <a:solidFill>
                  <a:srgbClr val="2D7291"/>
                </a:solidFill>
              </a:rPr>
              <a:t>EINFACH</a:t>
            </a:r>
            <a:r>
              <a:rPr lang="el-GR" altLang="en-US" sz="1700" b="1" dirty="0" smtClean="0">
                <a:solidFill>
                  <a:srgbClr val="2D7291"/>
                </a:solidFill>
              </a:rPr>
              <a:t> </a:t>
            </a:r>
            <a:r>
              <a:rPr lang="mr-IN" altLang="en-US" sz="1700" b="1" dirty="0">
                <a:solidFill>
                  <a:srgbClr val="2D7291"/>
                </a:solidFill>
              </a:rPr>
              <a:t>–</a:t>
            </a:r>
            <a:r>
              <a:rPr lang="en-US" altLang="en-US" sz="1700" b="1" dirty="0" smtClean="0">
                <a:solidFill>
                  <a:srgbClr val="2D7291"/>
                </a:solidFill>
              </a:rPr>
              <a:t>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KOPIERBAR</a:t>
            </a:r>
            <a:r>
              <a:rPr lang="el-GR" altLang="en-US" sz="1700" b="1" dirty="0" smtClean="0">
                <a:solidFill>
                  <a:srgbClr val="2D7291"/>
                </a:solidFill>
              </a:rPr>
              <a:t> </a:t>
            </a:r>
            <a:r>
              <a:rPr lang="mr-IN" altLang="en-US" sz="1700" b="1" dirty="0">
                <a:solidFill>
                  <a:srgbClr val="2D7291"/>
                </a:solidFill>
              </a:rPr>
              <a:t>–</a:t>
            </a:r>
            <a:r>
              <a:rPr lang="en-US" altLang="en-US" sz="1700" b="1" dirty="0" smtClean="0">
                <a:solidFill>
                  <a:srgbClr val="2D7291"/>
                </a:solidFill>
              </a:rPr>
              <a:t>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EFFIZIENT</a:t>
            </a:r>
            <a:r>
              <a:rPr lang="en-US" altLang="en-US" sz="1700" b="1" dirty="0" smtClean="0">
                <a:solidFill>
                  <a:srgbClr val="2D7291"/>
                </a:solidFill>
              </a:rPr>
              <a:t>:  </a:t>
            </a:r>
            <a:r>
              <a:rPr lang="en-US" altLang="en-US" sz="1700" b="1" dirty="0">
                <a:solidFill>
                  <a:srgbClr val="2D7291"/>
                </a:solidFill>
              </a:rPr>
              <a:t>50%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DES FIRMENUMSATZES IST AUF DIE NETZWERKPARTNER VERTEILT</a:t>
            </a:r>
            <a:endParaRPr lang="el-GR" altLang="en-US" sz="1700" b="1" dirty="0">
              <a:solidFill>
                <a:srgbClr val="2D729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1700" b="1" dirty="0">
                <a:solidFill>
                  <a:srgbClr val="2D7291"/>
                </a:solidFill>
              </a:rPr>
              <a:t>20%</a:t>
            </a:r>
            <a:r>
              <a:rPr lang="el-GR" altLang="en-US" sz="1700" b="1" dirty="0">
                <a:solidFill>
                  <a:srgbClr val="2D7291"/>
                </a:solidFill>
              </a:rPr>
              <a:t>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GEWINN IM EINZELHANDEL</a:t>
            </a:r>
            <a:r>
              <a:rPr lang="el-GR" altLang="en-US" sz="1700" b="1" dirty="0" smtClean="0">
                <a:solidFill>
                  <a:srgbClr val="2D7291"/>
                </a:solidFill>
              </a:rPr>
              <a:t>, </a:t>
            </a:r>
            <a:r>
              <a:rPr lang="el-GR" altLang="en-US" sz="1700" b="1" dirty="0">
                <a:solidFill>
                  <a:srgbClr val="2D7291"/>
                </a:solidFill>
              </a:rPr>
              <a:t>20%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EMPFEHLUNGSBONUS/ </a:t>
            </a:r>
            <a:r>
              <a:rPr lang="el-GR" altLang="en-US" sz="1700" b="1" dirty="0" smtClean="0">
                <a:solidFill>
                  <a:srgbClr val="2D7291"/>
                </a:solidFill>
              </a:rPr>
              <a:t>30%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 BONUS FÜR NETZWERKWACHSTUM</a:t>
            </a:r>
            <a:endParaRPr lang="el-GR" altLang="en-US" sz="1700" b="1" dirty="0">
              <a:solidFill>
                <a:srgbClr val="2D729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en-US" sz="1700" b="1" dirty="0" smtClean="0">
                <a:solidFill>
                  <a:srgbClr val="2D7291"/>
                </a:solidFill>
              </a:rPr>
              <a:t>TÄGLICHE AUSZAHLUNG </a:t>
            </a:r>
            <a:r>
              <a:rPr lang="mr-IN" altLang="en-US" sz="1700" b="1" dirty="0" smtClean="0">
                <a:solidFill>
                  <a:srgbClr val="2D7291"/>
                </a:solidFill>
              </a:rPr>
              <a:t>–</a:t>
            </a:r>
            <a:r>
              <a:rPr lang="el-GR" altLang="en-US" sz="1700" b="1" dirty="0" smtClean="0">
                <a:solidFill>
                  <a:srgbClr val="2D7291"/>
                </a:solidFill>
              </a:rPr>
              <a:t>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MAN MUSS NICHT AUF DAS MONATSENDE WARTEN UND VERLIERT KEINE PUNKTE</a:t>
            </a:r>
            <a:endParaRPr lang="el-GR" altLang="en-US" sz="1700" b="1" dirty="0">
              <a:solidFill>
                <a:srgbClr val="2D729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en-US" sz="1700" b="1" dirty="0" smtClean="0">
                <a:solidFill>
                  <a:srgbClr val="2D7291"/>
                </a:solidFill>
              </a:rPr>
              <a:t>UNEINGESCHRÄNKTE UND GROSSZÜGIGE BEZAHLUNG</a:t>
            </a:r>
            <a:r>
              <a:rPr lang="el-GR" altLang="en-US" sz="1700" b="1" dirty="0" smtClean="0">
                <a:solidFill>
                  <a:srgbClr val="2D7291"/>
                </a:solidFill>
              </a:rPr>
              <a:t>/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UNBEGRENZTES EINKOMMEN</a:t>
            </a:r>
            <a:endParaRPr lang="el-GR" altLang="en-US" sz="1700" b="1" dirty="0">
              <a:solidFill>
                <a:srgbClr val="2D729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en-US" sz="1700" b="1" dirty="0">
                <a:solidFill>
                  <a:srgbClr val="2D7291"/>
                </a:solidFill>
              </a:rPr>
              <a:t>NUR EIN KAUF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MUSS GETÄTIGT WERDEN </a:t>
            </a:r>
            <a:r>
              <a:rPr lang="mr-IN" altLang="en-US" sz="1700" b="1" dirty="0" smtClean="0">
                <a:solidFill>
                  <a:srgbClr val="2D7291"/>
                </a:solidFill>
              </a:rPr>
              <a:t>–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 </a:t>
            </a:r>
            <a:r>
              <a:rPr lang="de-DE" altLang="en-US" sz="1700" b="1" dirty="0">
                <a:solidFill>
                  <a:srgbClr val="2D7291"/>
                </a:solidFill>
              </a:rPr>
              <a:t>DAS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MUSS </a:t>
            </a:r>
            <a:r>
              <a:rPr lang="de-DE" altLang="en-US" sz="1700" b="1" dirty="0">
                <a:solidFill>
                  <a:srgbClr val="2D7291"/>
                </a:solidFill>
              </a:rPr>
              <a:t>EINMAL IM JAHR ZUR ERHALTUNG DES PERSÖNLICHEN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CODES ERFOLGEN</a:t>
            </a:r>
            <a:endParaRPr lang="el-GR" altLang="en-US" sz="1700" b="1" dirty="0">
              <a:solidFill>
                <a:srgbClr val="2D729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en-US" sz="1700" b="1" dirty="0">
                <a:solidFill>
                  <a:srgbClr val="2D7291"/>
                </a:solidFill>
              </a:rPr>
              <a:t>TEILNAHME AN SCHULUNGSREISEN AUF DER GANZEN WELT</a:t>
            </a:r>
            <a:endParaRPr lang="el-GR" altLang="en-US" sz="1700" b="1" dirty="0">
              <a:solidFill>
                <a:srgbClr val="2D729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en-US" sz="1700" b="1" dirty="0" smtClean="0">
                <a:solidFill>
                  <a:srgbClr val="2D7291"/>
                </a:solidFill>
              </a:rPr>
              <a:t>WERTVOLLE </a:t>
            </a:r>
            <a:r>
              <a:rPr lang="de-DE" altLang="en-US" sz="1700" b="1" dirty="0">
                <a:solidFill>
                  <a:srgbClr val="2D7291"/>
                </a:solidFill>
              </a:rPr>
              <a:t>GESCHENKE ABHÄNGIG VON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DEN JÄHRLICHEN ERFOLGEN</a:t>
            </a:r>
          </a:p>
          <a:p>
            <a:pPr>
              <a:lnSpc>
                <a:spcPct val="150000"/>
              </a:lnSpc>
            </a:pPr>
            <a:r>
              <a:rPr lang="de-DE" altLang="en-US" sz="1700" b="1" dirty="0" smtClean="0">
                <a:solidFill>
                  <a:srgbClr val="2D7291"/>
                </a:solidFill>
              </a:rPr>
              <a:t>MOTIVATIONSPROGRAMM </a:t>
            </a:r>
            <a:r>
              <a:rPr lang="de-DE" altLang="en-US" sz="1700" b="1" dirty="0">
                <a:solidFill>
                  <a:srgbClr val="2D7291"/>
                </a:solidFill>
              </a:rPr>
              <a:t>ZUR </a:t>
            </a:r>
            <a:r>
              <a:rPr lang="de-DE" altLang="en-US" sz="1700" b="1" dirty="0" smtClean="0">
                <a:solidFill>
                  <a:srgbClr val="2D7291"/>
                </a:solidFill>
              </a:rPr>
              <a:t>GEWINNUNG EINES AUTOS</a:t>
            </a:r>
            <a:endParaRPr lang="el-GR" altLang="en-US" sz="1700" b="1" dirty="0">
              <a:solidFill>
                <a:srgbClr val="2D7291"/>
              </a:solidFill>
            </a:endParaRPr>
          </a:p>
        </p:txBody>
      </p:sp>
      <p:sp>
        <p:nvSpPr>
          <p:cNvPr id="30" name="Название 1"/>
          <p:cNvSpPr txBox="1">
            <a:spLocks/>
          </p:cNvSpPr>
          <p:nvPr/>
        </p:nvSpPr>
        <p:spPr>
          <a:xfrm>
            <a:off x="1114847" y="735236"/>
            <a:ext cx="6817874" cy="455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25"/>
          <p:cNvSpPr/>
          <p:nvPr/>
        </p:nvSpPr>
        <p:spPr>
          <a:xfrm>
            <a:off x="931698" y="238218"/>
            <a:ext cx="6863142" cy="53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   </a:t>
            </a:r>
            <a:endParaRPr lang="en-US" sz="2800" b="1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500" algn="l"/>
              </a:tabLst>
            </a:pPr>
            <a:r>
              <a:rPr lang="de-DE" sz="2000" b="1" dirty="0">
                <a:solidFill>
                  <a:schemeClr val="bg1"/>
                </a:solidFill>
              </a:rPr>
              <a:t>10 JAHRE </a:t>
            </a:r>
            <a:r>
              <a:rPr lang="de-DE" sz="2000" dirty="0">
                <a:solidFill>
                  <a:schemeClr val="bg1"/>
                </a:solidFill>
              </a:rPr>
              <a:t>DEHOLDING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25 JAHRE </a:t>
            </a:r>
            <a:r>
              <a:rPr lang="de-DE" sz="2000" dirty="0">
                <a:solidFill>
                  <a:schemeClr val="bg1"/>
                </a:solidFill>
              </a:rPr>
              <a:t>PRODUKTIONSBETRIEB</a:t>
            </a:r>
            <a:r>
              <a:rPr lang="ru-RU" sz="2000" dirty="0">
                <a:solidFill>
                  <a:schemeClr val="bg1"/>
                </a:solidFill>
              </a:rPr>
              <a:t>•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26 LÄNDER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5">
            <a:extLst>
              <a:ext uri="{FF2B5EF4-FFF2-40B4-BE49-F238E27FC236}">
                <a16:creationId xmlns="" xmlns:a16="http://schemas.microsoft.com/office/drawing/2014/main" id="{FD9D1E6F-7319-4941-83D1-D631B680219E}"/>
              </a:ext>
            </a:extLst>
          </p:cNvPr>
          <p:cNvSpPr/>
          <p:nvPr/>
        </p:nvSpPr>
        <p:spPr>
          <a:xfrm rot="5400000">
            <a:off x="240183" y="2112491"/>
            <a:ext cx="224986" cy="97070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5">
            <a:extLst>
              <a:ext uri="{FF2B5EF4-FFF2-40B4-BE49-F238E27FC236}">
                <a16:creationId xmlns="" xmlns:a16="http://schemas.microsoft.com/office/drawing/2014/main" id="{BACD4F4A-0A81-464E-9A27-0C911C6DBB13}"/>
              </a:ext>
            </a:extLst>
          </p:cNvPr>
          <p:cNvSpPr/>
          <p:nvPr/>
        </p:nvSpPr>
        <p:spPr>
          <a:xfrm rot="5400000">
            <a:off x="239360" y="5636263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0389896-1C1A-4279-AEEE-8334377FF7BC}"/>
              </a:ext>
            </a:extLst>
          </p:cNvPr>
          <p:cNvSpPr/>
          <p:nvPr/>
        </p:nvSpPr>
        <p:spPr>
          <a:xfrm rot="5400000">
            <a:off x="234121" y="6439036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5">
            <a:extLst>
              <a:ext uri="{FF2B5EF4-FFF2-40B4-BE49-F238E27FC236}">
                <a16:creationId xmlns="" xmlns:a16="http://schemas.microsoft.com/office/drawing/2014/main" id="{508875E4-3C85-49F7-8DC4-EE87EE245E41}"/>
              </a:ext>
            </a:extLst>
          </p:cNvPr>
          <p:cNvSpPr/>
          <p:nvPr/>
        </p:nvSpPr>
        <p:spPr>
          <a:xfrm rot="5400000">
            <a:off x="234121" y="6006988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5">
            <a:extLst>
              <a:ext uri="{FF2B5EF4-FFF2-40B4-BE49-F238E27FC236}">
                <a16:creationId xmlns="" xmlns:a16="http://schemas.microsoft.com/office/drawing/2014/main" id="{5ED037B7-A82E-456C-AB0F-19FD260CEAD1}"/>
              </a:ext>
            </a:extLst>
          </p:cNvPr>
          <p:cNvSpPr/>
          <p:nvPr/>
        </p:nvSpPr>
        <p:spPr>
          <a:xfrm rot="5400000">
            <a:off x="238450" y="2971967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15">
            <a:extLst>
              <a:ext uri="{FF2B5EF4-FFF2-40B4-BE49-F238E27FC236}">
                <a16:creationId xmlns="" xmlns:a16="http://schemas.microsoft.com/office/drawing/2014/main" id="{EFB09873-688F-4EEF-BD53-EE998E9579F7}"/>
              </a:ext>
            </a:extLst>
          </p:cNvPr>
          <p:cNvSpPr/>
          <p:nvPr/>
        </p:nvSpPr>
        <p:spPr>
          <a:xfrm rot="5400000">
            <a:off x="234120" y="4854860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15">
            <a:extLst>
              <a:ext uri="{FF2B5EF4-FFF2-40B4-BE49-F238E27FC236}">
                <a16:creationId xmlns="" xmlns:a16="http://schemas.microsoft.com/office/drawing/2014/main" id="{E1059E4A-569E-455D-A472-4D98291097F2}"/>
              </a:ext>
            </a:extLst>
          </p:cNvPr>
          <p:cNvSpPr/>
          <p:nvPr/>
        </p:nvSpPr>
        <p:spPr>
          <a:xfrm rot="5400000">
            <a:off x="234119" y="4484135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15">
            <a:extLst>
              <a:ext uri="{FF2B5EF4-FFF2-40B4-BE49-F238E27FC236}">
                <a16:creationId xmlns="" xmlns:a16="http://schemas.microsoft.com/office/drawing/2014/main" id="{1EE81121-6CE6-465C-914C-A660050E920E}"/>
              </a:ext>
            </a:extLst>
          </p:cNvPr>
          <p:cNvSpPr/>
          <p:nvPr/>
        </p:nvSpPr>
        <p:spPr>
          <a:xfrm rot="5400000">
            <a:off x="236150" y="3692047"/>
            <a:ext cx="226708" cy="86663"/>
          </a:xfrm>
          <a:prstGeom prst="rect">
            <a:avLst/>
          </a:prstGeom>
          <a:solidFill>
            <a:srgbClr val="27BC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24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25"/>
          <p:cNvSpPr/>
          <p:nvPr/>
        </p:nvSpPr>
        <p:spPr>
          <a:xfrm>
            <a:off x="931698" y="238218"/>
            <a:ext cx="6863142" cy="53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   </a:t>
            </a:r>
            <a:endParaRPr lang="en-US" sz="2800" b="1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18189" y="245287"/>
            <a:ext cx="7622077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  <a:ea typeface="+mn-ea"/>
                <a:cs typeface="+mn-cs"/>
              </a:rPr>
              <a:t>10 JAHRE DEHOLDING• 25 JAHRE PRODUKTIONSBETRIEB• 26 LÄNDER</a:t>
            </a: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596658" y="4509644"/>
            <a:ext cx="933680" cy="895999"/>
          </a:xfrm>
          <a:custGeom>
            <a:avLst/>
            <a:gdLst>
              <a:gd name="T0" fmla="*/ 1601 w 3123"/>
              <a:gd name="T1" fmla="*/ 2 h 2998"/>
              <a:gd name="T2" fmla="*/ 1674 w 3123"/>
              <a:gd name="T3" fmla="*/ 24 h 2998"/>
              <a:gd name="T4" fmla="*/ 1737 w 3123"/>
              <a:gd name="T5" fmla="*/ 63 h 2998"/>
              <a:gd name="T6" fmla="*/ 1788 w 3123"/>
              <a:gd name="T7" fmla="*/ 119 h 2998"/>
              <a:gd name="T8" fmla="*/ 1823 w 3123"/>
              <a:gd name="T9" fmla="*/ 188 h 2998"/>
              <a:gd name="T10" fmla="*/ 2848 w 3123"/>
              <a:gd name="T11" fmla="*/ 935 h 2998"/>
              <a:gd name="T12" fmla="*/ 2926 w 3123"/>
              <a:gd name="T13" fmla="*/ 945 h 2998"/>
              <a:gd name="T14" fmla="*/ 2994 w 3123"/>
              <a:gd name="T15" fmla="*/ 976 h 2998"/>
              <a:gd name="T16" fmla="*/ 3052 w 3123"/>
              <a:gd name="T17" fmla="*/ 1024 h 2998"/>
              <a:gd name="T18" fmla="*/ 3095 w 3123"/>
              <a:gd name="T19" fmla="*/ 1087 h 2998"/>
              <a:gd name="T20" fmla="*/ 3109 w 3123"/>
              <a:gd name="T21" fmla="*/ 1124 h 2998"/>
              <a:gd name="T22" fmla="*/ 3123 w 3123"/>
              <a:gd name="T23" fmla="*/ 1201 h 2998"/>
              <a:gd name="T24" fmla="*/ 3115 w 3123"/>
              <a:gd name="T25" fmla="*/ 1276 h 2998"/>
              <a:gd name="T26" fmla="*/ 3087 w 3123"/>
              <a:gd name="T27" fmla="*/ 1346 h 2998"/>
              <a:gd name="T28" fmla="*/ 3041 w 3123"/>
              <a:gd name="T29" fmla="*/ 1405 h 2998"/>
              <a:gd name="T30" fmla="*/ 2379 w 3123"/>
              <a:gd name="T31" fmla="*/ 1892 h 2998"/>
              <a:gd name="T32" fmla="*/ 2627 w 3123"/>
              <a:gd name="T33" fmla="*/ 2676 h 2998"/>
              <a:gd name="T34" fmla="*/ 2631 w 3123"/>
              <a:gd name="T35" fmla="*/ 2753 h 2998"/>
              <a:gd name="T36" fmla="*/ 2612 w 3123"/>
              <a:gd name="T37" fmla="*/ 2826 h 2998"/>
              <a:gd name="T38" fmla="*/ 2573 w 3123"/>
              <a:gd name="T39" fmla="*/ 2890 h 2998"/>
              <a:gd name="T40" fmla="*/ 2517 w 3123"/>
              <a:gd name="T41" fmla="*/ 2945 h 2998"/>
              <a:gd name="T42" fmla="*/ 2448 w 3123"/>
              <a:gd name="T43" fmla="*/ 2981 h 2998"/>
              <a:gd name="T44" fmla="*/ 2374 w 3123"/>
              <a:gd name="T45" fmla="*/ 2996 h 2998"/>
              <a:gd name="T46" fmla="*/ 2300 w 3123"/>
              <a:gd name="T47" fmla="*/ 2991 h 2998"/>
              <a:gd name="T48" fmla="*/ 2228 w 3123"/>
              <a:gd name="T49" fmla="*/ 2965 h 2998"/>
              <a:gd name="T50" fmla="*/ 1565 w 3123"/>
              <a:gd name="T51" fmla="*/ 2484 h 2998"/>
              <a:gd name="T52" fmla="*/ 897 w 3123"/>
              <a:gd name="T53" fmla="*/ 2963 h 2998"/>
              <a:gd name="T54" fmla="*/ 833 w 3123"/>
              <a:gd name="T55" fmla="*/ 2989 h 2998"/>
              <a:gd name="T56" fmla="*/ 766 w 3123"/>
              <a:gd name="T57" fmla="*/ 2998 h 2998"/>
              <a:gd name="T58" fmla="*/ 699 w 3123"/>
              <a:gd name="T59" fmla="*/ 2989 h 2998"/>
              <a:gd name="T60" fmla="*/ 635 w 3123"/>
              <a:gd name="T61" fmla="*/ 2963 h 2998"/>
              <a:gd name="T62" fmla="*/ 574 w 3123"/>
              <a:gd name="T63" fmla="*/ 2917 h 2998"/>
              <a:gd name="T64" fmla="*/ 527 w 3123"/>
              <a:gd name="T65" fmla="*/ 2858 h 2998"/>
              <a:gd name="T66" fmla="*/ 498 w 3123"/>
              <a:gd name="T67" fmla="*/ 2788 h 2998"/>
              <a:gd name="T68" fmla="*/ 491 w 3123"/>
              <a:gd name="T69" fmla="*/ 2713 h 2998"/>
              <a:gd name="T70" fmla="*/ 505 w 3123"/>
              <a:gd name="T71" fmla="*/ 2636 h 2998"/>
              <a:gd name="T72" fmla="*/ 113 w 3123"/>
              <a:gd name="T73" fmla="*/ 1432 h 2998"/>
              <a:gd name="T74" fmla="*/ 57 w 3123"/>
              <a:gd name="T75" fmla="*/ 1378 h 2998"/>
              <a:gd name="T76" fmla="*/ 19 w 3123"/>
              <a:gd name="T77" fmla="*/ 1312 h 2998"/>
              <a:gd name="T78" fmla="*/ 1 w 3123"/>
              <a:gd name="T79" fmla="*/ 1240 h 2998"/>
              <a:gd name="T80" fmla="*/ 4 w 3123"/>
              <a:gd name="T81" fmla="*/ 1163 h 2998"/>
              <a:gd name="T82" fmla="*/ 28 w 3123"/>
              <a:gd name="T83" fmla="*/ 1088 h 2998"/>
              <a:gd name="T84" fmla="*/ 71 w 3123"/>
              <a:gd name="T85" fmla="*/ 1024 h 2998"/>
              <a:gd name="T86" fmla="*/ 128 w 3123"/>
              <a:gd name="T87" fmla="*/ 976 h 2998"/>
              <a:gd name="T88" fmla="*/ 197 w 3123"/>
              <a:gd name="T89" fmla="*/ 945 h 2998"/>
              <a:gd name="T90" fmla="*/ 274 w 3123"/>
              <a:gd name="T91" fmla="*/ 935 h 2998"/>
              <a:gd name="T92" fmla="*/ 1300 w 3123"/>
              <a:gd name="T93" fmla="*/ 190 h 2998"/>
              <a:gd name="T94" fmla="*/ 1334 w 3123"/>
              <a:gd name="T95" fmla="*/ 120 h 2998"/>
              <a:gd name="T96" fmla="*/ 1383 w 3123"/>
              <a:gd name="T97" fmla="*/ 64 h 2998"/>
              <a:gd name="T98" fmla="*/ 1447 w 3123"/>
              <a:gd name="T99" fmla="*/ 24 h 2998"/>
              <a:gd name="T100" fmla="*/ 1521 w 3123"/>
              <a:gd name="T101" fmla="*/ 3 h 2998"/>
              <a:gd name="T102" fmla="*/ 1562 w 3123"/>
              <a:gd name="T103" fmla="*/ 0 h 2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123" h="2998">
                <a:moveTo>
                  <a:pt x="1562" y="0"/>
                </a:moveTo>
                <a:lnTo>
                  <a:pt x="1601" y="2"/>
                </a:lnTo>
                <a:lnTo>
                  <a:pt x="1639" y="11"/>
                </a:lnTo>
                <a:lnTo>
                  <a:pt x="1674" y="24"/>
                </a:lnTo>
                <a:lnTo>
                  <a:pt x="1708" y="41"/>
                </a:lnTo>
                <a:lnTo>
                  <a:pt x="1737" y="63"/>
                </a:lnTo>
                <a:lnTo>
                  <a:pt x="1764" y="89"/>
                </a:lnTo>
                <a:lnTo>
                  <a:pt x="1788" y="119"/>
                </a:lnTo>
                <a:lnTo>
                  <a:pt x="1807" y="151"/>
                </a:lnTo>
                <a:lnTo>
                  <a:pt x="1823" y="188"/>
                </a:lnTo>
                <a:lnTo>
                  <a:pt x="2068" y="935"/>
                </a:lnTo>
                <a:lnTo>
                  <a:pt x="2848" y="935"/>
                </a:lnTo>
                <a:lnTo>
                  <a:pt x="2888" y="938"/>
                </a:lnTo>
                <a:lnTo>
                  <a:pt x="2926" y="945"/>
                </a:lnTo>
                <a:lnTo>
                  <a:pt x="2962" y="958"/>
                </a:lnTo>
                <a:lnTo>
                  <a:pt x="2994" y="976"/>
                </a:lnTo>
                <a:lnTo>
                  <a:pt x="3024" y="997"/>
                </a:lnTo>
                <a:lnTo>
                  <a:pt x="3052" y="1024"/>
                </a:lnTo>
                <a:lnTo>
                  <a:pt x="3075" y="1054"/>
                </a:lnTo>
                <a:lnTo>
                  <a:pt x="3095" y="1087"/>
                </a:lnTo>
                <a:lnTo>
                  <a:pt x="3109" y="1124"/>
                </a:lnTo>
                <a:lnTo>
                  <a:pt x="3109" y="1124"/>
                </a:lnTo>
                <a:lnTo>
                  <a:pt x="3119" y="1163"/>
                </a:lnTo>
                <a:lnTo>
                  <a:pt x="3123" y="1201"/>
                </a:lnTo>
                <a:lnTo>
                  <a:pt x="3122" y="1239"/>
                </a:lnTo>
                <a:lnTo>
                  <a:pt x="3115" y="1276"/>
                </a:lnTo>
                <a:lnTo>
                  <a:pt x="3103" y="1311"/>
                </a:lnTo>
                <a:lnTo>
                  <a:pt x="3087" y="1346"/>
                </a:lnTo>
                <a:lnTo>
                  <a:pt x="3067" y="1377"/>
                </a:lnTo>
                <a:lnTo>
                  <a:pt x="3041" y="1405"/>
                </a:lnTo>
                <a:lnTo>
                  <a:pt x="3010" y="1431"/>
                </a:lnTo>
                <a:lnTo>
                  <a:pt x="2379" y="1892"/>
                </a:lnTo>
                <a:lnTo>
                  <a:pt x="2618" y="2638"/>
                </a:lnTo>
                <a:lnTo>
                  <a:pt x="2627" y="2676"/>
                </a:lnTo>
                <a:lnTo>
                  <a:pt x="2632" y="2715"/>
                </a:lnTo>
                <a:lnTo>
                  <a:pt x="2631" y="2753"/>
                </a:lnTo>
                <a:lnTo>
                  <a:pt x="2623" y="2790"/>
                </a:lnTo>
                <a:lnTo>
                  <a:pt x="2612" y="2826"/>
                </a:lnTo>
                <a:lnTo>
                  <a:pt x="2595" y="2859"/>
                </a:lnTo>
                <a:lnTo>
                  <a:pt x="2573" y="2890"/>
                </a:lnTo>
                <a:lnTo>
                  <a:pt x="2547" y="2919"/>
                </a:lnTo>
                <a:lnTo>
                  <a:pt x="2517" y="2945"/>
                </a:lnTo>
                <a:lnTo>
                  <a:pt x="2484" y="2965"/>
                </a:lnTo>
                <a:lnTo>
                  <a:pt x="2448" y="2981"/>
                </a:lnTo>
                <a:lnTo>
                  <a:pt x="2412" y="2992"/>
                </a:lnTo>
                <a:lnTo>
                  <a:pt x="2374" y="2996"/>
                </a:lnTo>
                <a:lnTo>
                  <a:pt x="2338" y="2996"/>
                </a:lnTo>
                <a:lnTo>
                  <a:pt x="2300" y="2991"/>
                </a:lnTo>
                <a:lnTo>
                  <a:pt x="2264" y="2980"/>
                </a:lnTo>
                <a:lnTo>
                  <a:pt x="2228" y="2965"/>
                </a:lnTo>
                <a:lnTo>
                  <a:pt x="2195" y="2943"/>
                </a:lnTo>
                <a:lnTo>
                  <a:pt x="1565" y="2484"/>
                </a:lnTo>
                <a:lnTo>
                  <a:pt x="927" y="2945"/>
                </a:lnTo>
                <a:lnTo>
                  <a:pt x="897" y="2963"/>
                </a:lnTo>
                <a:lnTo>
                  <a:pt x="865" y="2978"/>
                </a:lnTo>
                <a:lnTo>
                  <a:pt x="833" y="2989"/>
                </a:lnTo>
                <a:lnTo>
                  <a:pt x="799" y="2995"/>
                </a:lnTo>
                <a:lnTo>
                  <a:pt x="766" y="2998"/>
                </a:lnTo>
                <a:lnTo>
                  <a:pt x="732" y="2995"/>
                </a:lnTo>
                <a:lnTo>
                  <a:pt x="699" y="2989"/>
                </a:lnTo>
                <a:lnTo>
                  <a:pt x="666" y="2978"/>
                </a:lnTo>
                <a:lnTo>
                  <a:pt x="635" y="2963"/>
                </a:lnTo>
                <a:lnTo>
                  <a:pt x="604" y="2943"/>
                </a:lnTo>
                <a:lnTo>
                  <a:pt x="574" y="2917"/>
                </a:lnTo>
                <a:lnTo>
                  <a:pt x="548" y="2889"/>
                </a:lnTo>
                <a:lnTo>
                  <a:pt x="527" y="2858"/>
                </a:lnTo>
                <a:lnTo>
                  <a:pt x="510" y="2823"/>
                </a:lnTo>
                <a:lnTo>
                  <a:pt x="498" y="2788"/>
                </a:lnTo>
                <a:lnTo>
                  <a:pt x="492" y="2751"/>
                </a:lnTo>
                <a:lnTo>
                  <a:pt x="491" y="2713"/>
                </a:lnTo>
                <a:lnTo>
                  <a:pt x="495" y="2674"/>
                </a:lnTo>
                <a:lnTo>
                  <a:pt x="505" y="2636"/>
                </a:lnTo>
                <a:lnTo>
                  <a:pt x="750" y="1892"/>
                </a:lnTo>
                <a:lnTo>
                  <a:pt x="113" y="1432"/>
                </a:lnTo>
                <a:lnTo>
                  <a:pt x="83" y="1406"/>
                </a:lnTo>
                <a:lnTo>
                  <a:pt x="57" y="1378"/>
                </a:lnTo>
                <a:lnTo>
                  <a:pt x="35" y="1347"/>
                </a:lnTo>
                <a:lnTo>
                  <a:pt x="19" y="1312"/>
                </a:lnTo>
                <a:lnTo>
                  <a:pt x="7" y="1276"/>
                </a:lnTo>
                <a:lnTo>
                  <a:pt x="1" y="1240"/>
                </a:lnTo>
                <a:lnTo>
                  <a:pt x="0" y="1202"/>
                </a:lnTo>
                <a:lnTo>
                  <a:pt x="4" y="1163"/>
                </a:lnTo>
                <a:lnTo>
                  <a:pt x="14" y="1125"/>
                </a:lnTo>
                <a:lnTo>
                  <a:pt x="28" y="1088"/>
                </a:lnTo>
                <a:lnTo>
                  <a:pt x="47" y="1055"/>
                </a:lnTo>
                <a:lnTo>
                  <a:pt x="71" y="1024"/>
                </a:lnTo>
                <a:lnTo>
                  <a:pt x="98" y="998"/>
                </a:lnTo>
                <a:lnTo>
                  <a:pt x="128" y="976"/>
                </a:lnTo>
                <a:lnTo>
                  <a:pt x="161" y="958"/>
                </a:lnTo>
                <a:lnTo>
                  <a:pt x="197" y="945"/>
                </a:lnTo>
                <a:lnTo>
                  <a:pt x="234" y="938"/>
                </a:lnTo>
                <a:lnTo>
                  <a:pt x="274" y="935"/>
                </a:lnTo>
                <a:lnTo>
                  <a:pt x="1061" y="935"/>
                </a:lnTo>
                <a:lnTo>
                  <a:pt x="1300" y="190"/>
                </a:lnTo>
                <a:lnTo>
                  <a:pt x="1314" y="153"/>
                </a:lnTo>
                <a:lnTo>
                  <a:pt x="1334" y="120"/>
                </a:lnTo>
                <a:lnTo>
                  <a:pt x="1357" y="90"/>
                </a:lnTo>
                <a:lnTo>
                  <a:pt x="1383" y="64"/>
                </a:lnTo>
                <a:lnTo>
                  <a:pt x="1414" y="42"/>
                </a:lnTo>
                <a:lnTo>
                  <a:pt x="1447" y="24"/>
                </a:lnTo>
                <a:lnTo>
                  <a:pt x="1483" y="11"/>
                </a:lnTo>
                <a:lnTo>
                  <a:pt x="1521" y="3"/>
                </a:lnTo>
                <a:lnTo>
                  <a:pt x="1561" y="0"/>
                </a:lnTo>
                <a:lnTo>
                  <a:pt x="1562" y="0"/>
                </a:lnTo>
                <a:close/>
              </a:path>
            </a:pathLst>
          </a:custGeom>
          <a:noFill/>
          <a:ln w="76200">
            <a:solidFill>
              <a:srgbClr val="4DA1C7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11 - Ορθογώνιο"/>
          <p:cNvSpPr/>
          <p:nvPr/>
        </p:nvSpPr>
        <p:spPr>
          <a:xfrm>
            <a:off x="1098043" y="3213197"/>
            <a:ext cx="5771292" cy="81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l-GR" sz="2800" dirty="0">
                <a:solidFill>
                  <a:srgbClr val="2D7291"/>
                </a:solidFill>
              </a:rPr>
              <a:t> </a:t>
            </a:r>
          </a:p>
          <a:p>
            <a:pPr marL="342900" indent="-342900"/>
            <a:r>
              <a:rPr lang="el-GR" sz="3200" dirty="0">
                <a:solidFill>
                  <a:srgbClr val="2D7291"/>
                </a:solidFill>
              </a:rPr>
              <a:t>   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596658" y="2243672"/>
            <a:ext cx="1012637" cy="969525"/>
            <a:chOff x="6524716" y="3579182"/>
            <a:chExt cx="1356612" cy="1298857"/>
          </a:xfrm>
          <a:solidFill>
            <a:srgbClr val="4DA1C7"/>
          </a:solidFill>
        </p:grpSpPr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6524716" y="3579182"/>
              <a:ext cx="1356612" cy="1298857"/>
            </a:xfrm>
            <a:custGeom>
              <a:avLst/>
              <a:gdLst>
                <a:gd name="T0" fmla="*/ 2207 w 4416"/>
                <a:gd name="T1" fmla="*/ 233 h 4228"/>
                <a:gd name="T2" fmla="*/ 1622 w 4416"/>
                <a:gd name="T3" fmla="*/ 2093 h 4228"/>
                <a:gd name="T4" fmla="*/ 1331 w 4416"/>
                <a:gd name="T5" fmla="*/ 2193 h 4228"/>
                <a:gd name="T6" fmla="*/ 460 w 4416"/>
                <a:gd name="T7" fmla="*/ 2022 h 4228"/>
                <a:gd name="T8" fmla="*/ 237 w 4416"/>
                <a:gd name="T9" fmla="*/ 2135 h 4228"/>
                <a:gd name="T10" fmla="*/ 187 w 4416"/>
                <a:gd name="T11" fmla="*/ 3813 h 4228"/>
                <a:gd name="T12" fmla="*/ 333 w 4416"/>
                <a:gd name="T13" fmla="*/ 4014 h 4228"/>
                <a:gd name="T14" fmla="*/ 1099 w 4416"/>
                <a:gd name="T15" fmla="*/ 4030 h 4228"/>
                <a:gd name="T16" fmla="*/ 1274 w 4416"/>
                <a:gd name="T17" fmla="*/ 3856 h 4228"/>
                <a:gd name="T18" fmla="*/ 1326 w 4416"/>
                <a:gd name="T19" fmla="*/ 3694 h 4228"/>
                <a:gd name="T20" fmla="*/ 1445 w 4416"/>
                <a:gd name="T21" fmla="*/ 3704 h 4228"/>
                <a:gd name="T22" fmla="*/ 1690 w 4416"/>
                <a:gd name="T23" fmla="*/ 3823 h 4228"/>
                <a:gd name="T24" fmla="*/ 3621 w 4416"/>
                <a:gd name="T25" fmla="*/ 3860 h 4228"/>
                <a:gd name="T26" fmla="*/ 3827 w 4416"/>
                <a:gd name="T27" fmla="*/ 3755 h 4228"/>
                <a:gd name="T28" fmla="*/ 3839 w 4416"/>
                <a:gd name="T29" fmla="*/ 3529 h 4228"/>
                <a:gd name="T30" fmla="*/ 3763 w 4416"/>
                <a:gd name="T31" fmla="*/ 3390 h 4228"/>
                <a:gd name="T32" fmla="*/ 3845 w 4416"/>
                <a:gd name="T33" fmla="*/ 3307 h 4228"/>
                <a:gd name="T34" fmla="*/ 4032 w 4416"/>
                <a:gd name="T35" fmla="*/ 3162 h 4228"/>
                <a:gd name="T36" fmla="*/ 4001 w 4416"/>
                <a:gd name="T37" fmla="*/ 2940 h 4228"/>
                <a:gd name="T38" fmla="*/ 3952 w 4416"/>
                <a:gd name="T39" fmla="*/ 2817 h 4228"/>
                <a:gd name="T40" fmla="*/ 4071 w 4416"/>
                <a:gd name="T41" fmla="*/ 2745 h 4228"/>
                <a:gd name="T42" fmla="*/ 4229 w 4416"/>
                <a:gd name="T43" fmla="*/ 2570 h 4228"/>
                <a:gd name="T44" fmla="*/ 4164 w 4416"/>
                <a:gd name="T45" fmla="*/ 2367 h 4228"/>
                <a:gd name="T46" fmla="*/ 4056 w 4416"/>
                <a:gd name="T47" fmla="*/ 2246 h 4228"/>
                <a:gd name="T48" fmla="*/ 4167 w 4416"/>
                <a:gd name="T49" fmla="*/ 2107 h 4228"/>
                <a:gd name="T50" fmla="*/ 4223 w 4416"/>
                <a:gd name="T51" fmla="*/ 1863 h 4228"/>
                <a:gd name="T52" fmla="*/ 4064 w 4416"/>
                <a:gd name="T53" fmla="*/ 1682 h 4228"/>
                <a:gd name="T54" fmla="*/ 2626 w 4416"/>
                <a:gd name="T55" fmla="*/ 1643 h 4228"/>
                <a:gd name="T56" fmla="*/ 2583 w 4416"/>
                <a:gd name="T57" fmla="*/ 1530 h 4228"/>
                <a:gd name="T58" fmla="*/ 2624 w 4416"/>
                <a:gd name="T59" fmla="*/ 1407 h 4228"/>
                <a:gd name="T60" fmla="*/ 2706 w 4416"/>
                <a:gd name="T61" fmla="*/ 1121 h 4228"/>
                <a:gd name="T62" fmla="*/ 2758 w 4416"/>
                <a:gd name="T63" fmla="*/ 788 h 4228"/>
                <a:gd name="T64" fmla="*/ 2695 w 4416"/>
                <a:gd name="T65" fmla="*/ 473 h 4228"/>
                <a:gd name="T66" fmla="*/ 2522 w 4416"/>
                <a:gd name="T67" fmla="*/ 251 h 4228"/>
                <a:gd name="T68" fmla="*/ 2393 w 4416"/>
                <a:gd name="T69" fmla="*/ 0 h 4228"/>
                <a:gd name="T70" fmla="*/ 2644 w 4416"/>
                <a:gd name="T71" fmla="*/ 114 h 4228"/>
                <a:gd name="T72" fmla="*/ 2868 w 4416"/>
                <a:gd name="T73" fmla="*/ 407 h 4228"/>
                <a:gd name="T74" fmla="*/ 2941 w 4416"/>
                <a:gd name="T75" fmla="*/ 812 h 4228"/>
                <a:gd name="T76" fmla="*/ 2854 w 4416"/>
                <a:gd name="T77" fmla="*/ 1284 h 4228"/>
                <a:gd name="T78" fmla="*/ 4055 w 4416"/>
                <a:gd name="T79" fmla="*/ 1486 h 4228"/>
                <a:gd name="T80" fmla="*/ 4334 w 4416"/>
                <a:gd name="T81" fmla="*/ 1675 h 4228"/>
                <a:gd name="T82" fmla="*/ 4411 w 4416"/>
                <a:gd name="T83" fmla="*/ 1998 h 4228"/>
                <a:gd name="T84" fmla="*/ 4332 w 4416"/>
                <a:gd name="T85" fmla="*/ 2278 h 4228"/>
                <a:gd name="T86" fmla="*/ 4413 w 4416"/>
                <a:gd name="T87" fmla="*/ 2581 h 4228"/>
                <a:gd name="T88" fmla="*/ 4273 w 4416"/>
                <a:gd name="T89" fmla="*/ 2840 h 4228"/>
                <a:gd name="T90" fmla="*/ 4233 w 4416"/>
                <a:gd name="T91" fmla="*/ 3079 h 4228"/>
                <a:gd name="T92" fmla="*/ 4124 w 4416"/>
                <a:gd name="T93" fmla="*/ 3356 h 4228"/>
                <a:gd name="T94" fmla="*/ 4048 w 4416"/>
                <a:gd name="T95" fmla="*/ 3609 h 4228"/>
                <a:gd name="T96" fmla="*/ 3945 w 4416"/>
                <a:gd name="T97" fmla="*/ 3902 h 4228"/>
                <a:gd name="T98" fmla="*/ 3675 w 4416"/>
                <a:gd name="T99" fmla="*/ 4041 h 4228"/>
                <a:gd name="T100" fmla="*/ 1726 w 4416"/>
                <a:gd name="T101" fmla="*/ 4021 h 4228"/>
                <a:gd name="T102" fmla="*/ 1422 w 4416"/>
                <a:gd name="T103" fmla="*/ 3975 h 4228"/>
                <a:gd name="T104" fmla="*/ 1182 w 4416"/>
                <a:gd name="T105" fmla="*/ 4196 h 4228"/>
                <a:gd name="T106" fmla="*/ 337 w 4416"/>
                <a:gd name="T107" fmla="*/ 4212 h 4228"/>
                <a:gd name="T108" fmla="*/ 63 w 4416"/>
                <a:gd name="T109" fmla="*/ 4001 h 4228"/>
                <a:gd name="T110" fmla="*/ 4 w 4416"/>
                <a:gd name="T111" fmla="*/ 2236 h 4228"/>
                <a:gd name="T112" fmla="*/ 179 w 4416"/>
                <a:gd name="T113" fmla="*/ 1934 h 4228"/>
                <a:gd name="T114" fmla="*/ 1380 w 4416"/>
                <a:gd name="T115" fmla="*/ 1839 h 4228"/>
                <a:gd name="T116" fmla="*/ 1472 w 4416"/>
                <a:gd name="T117" fmla="*/ 1929 h 4228"/>
                <a:gd name="T118" fmla="*/ 2033 w 4416"/>
                <a:gd name="T119" fmla="*/ 143 h 4228"/>
                <a:gd name="T120" fmla="*/ 2105 w 4416"/>
                <a:gd name="T121" fmla="*/ 80 h 4228"/>
                <a:gd name="T122" fmla="*/ 2302 w 4416"/>
                <a:gd name="T123" fmla="*/ 8 h 4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16" h="4228">
                  <a:moveTo>
                    <a:pt x="2393" y="183"/>
                  </a:moveTo>
                  <a:lnTo>
                    <a:pt x="2346" y="187"/>
                  </a:lnTo>
                  <a:lnTo>
                    <a:pt x="2304" y="195"/>
                  </a:lnTo>
                  <a:lnTo>
                    <a:pt x="2267" y="207"/>
                  </a:lnTo>
                  <a:lnTo>
                    <a:pt x="2235" y="221"/>
                  </a:lnTo>
                  <a:lnTo>
                    <a:pt x="2207" y="233"/>
                  </a:lnTo>
                  <a:lnTo>
                    <a:pt x="2207" y="826"/>
                  </a:lnTo>
                  <a:lnTo>
                    <a:pt x="2205" y="846"/>
                  </a:lnTo>
                  <a:lnTo>
                    <a:pt x="2200" y="865"/>
                  </a:lnTo>
                  <a:lnTo>
                    <a:pt x="1647" y="2061"/>
                  </a:lnTo>
                  <a:lnTo>
                    <a:pt x="1637" y="2078"/>
                  </a:lnTo>
                  <a:lnTo>
                    <a:pt x="1622" y="2093"/>
                  </a:lnTo>
                  <a:lnTo>
                    <a:pt x="1606" y="2105"/>
                  </a:lnTo>
                  <a:lnTo>
                    <a:pt x="1421" y="2196"/>
                  </a:lnTo>
                  <a:lnTo>
                    <a:pt x="1398" y="2204"/>
                  </a:lnTo>
                  <a:lnTo>
                    <a:pt x="1376" y="2205"/>
                  </a:lnTo>
                  <a:lnTo>
                    <a:pt x="1353" y="2202"/>
                  </a:lnTo>
                  <a:lnTo>
                    <a:pt x="1331" y="2193"/>
                  </a:lnTo>
                  <a:lnTo>
                    <a:pt x="1314" y="2177"/>
                  </a:lnTo>
                  <a:lnTo>
                    <a:pt x="1299" y="2158"/>
                  </a:lnTo>
                  <a:lnTo>
                    <a:pt x="1291" y="2137"/>
                  </a:lnTo>
                  <a:lnTo>
                    <a:pt x="1287" y="2114"/>
                  </a:lnTo>
                  <a:lnTo>
                    <a:pt x="1287" y="2022"/>
                  </a:lnTo>
                  <a:lnTo>
                    <a:pt x="460" y="2022"/>
                  </a:lnTo>
                  <a:lnTo>
                    <a:pt x="415" y="2026"/>
                  </a:lnTo>
                  <a:lnTo>
                    <a:pt x="373" y="2036"/>
                  </a:lnTo>
                  <a:lnTo>
                    <a:pt x="333" y="2053"/>
                  </a:lnTo>
                  <a:lnTo>
                    <a:pt x="297" y="2075"/>
                  </a:lnTo>
                  <a:lnTo>
                    <a:pt x="265" y="2103"/>
                  </a:lnTo>
                  <a:lnTo>
                    <a:pt x="237" y="2135"/>
                  </a:lnTo>
                  <a:lnTo>
                    <a:pt x="215" y="2172"/>
                  </a:lnTo>
                  <a:lnTo>
                    <a:pt x="198" y="2210"/>
                  </a:lnTo>
                  <a:lnTo>
                    <a:pt x="187" y="2253"/>
                  </a:lnTo>
                  <a:lnTo>
                    <a:pt x="183" y="2297"/>
                  </a:lnTo>
                  <a:lnTo>
                    <a:pt x="183" y="3768"/>
                  </a:lnTo>
                  <a:lnTo>
                    <a:pt x="187" y="3813"/>
                  </a:lnTo>
                  <a:lnTo>
                    <a:pt x="198" y="3856"/>
                  </a:lnTo>
                  <a:lnTo>
                    <a:pt x="215" y="3895"/>
                  </a:lnTo>
                  <a:lnTo>
                    <a:pt x="237" y="3931"/>
                  </a:lnTo>
                  <a:lnTo>
                    <a:pt x="265" y="3963"/>
                  </a:lnTo>
                  <a:lnTo>
                    <a:pt x="297" y="3991"/>
                  </a:lnTo>
                  <a:lnTo>
                    <a:pt x="333" y="4014"/>
                  </a:lnTo>
                  <a:lnTo>
                    <a:pt x="373" y="4030"/>
                  </a:lnTo>
                  <a:lnTo>
                    <a:pt x="415" y="4041"/>
                  </a:lnTo>
                  <a:lnTo>
                    <a:pt x="460" y="4045"/>
                  </a:lnTo>
                  <a:lnTo>
                    <a:pt x="1012" y="4045"/>
                  </a:lnTo>
                  <a:lnTo>
                    <a:pt x="1057" y="4041"/>
                  </a:lnTo>
                  <a:lnTo>
                    <a:pt x="1099" y="4030"/>
                  </a:lnTo>
                  <a:lnTo>
                    <a:pt x="1139" y="4014"/>
                  </a:lnTo>
                  <a:lnTo>
                    <a:pt x="1175" y="3991"/>
                  </a:lnTo>
                  <a:lnTo>
                    <a:pt x="1207" y="3963"/>
                  </a:lnTo>
                  <a:lnTo>
                    <a:pt x="1235" y="3931"/>
                  </a:lnTo>
                  <a:lnTo>
                    <a:pt x="1257" y="3895"/>
                  </a:lnTo>
                  <a:lnTo>
                    <a:pt x="1274" y="3856"/>
                  </a:lnTo>
                  <a:lnTo>
                    <a:pt x="1285" y="3813"/>
                  </a:lnTo>
                  <a:lnTo>
                    <a:pt x="1287" y="3768"/>
                  </a:lnTo>
                  <a:lnTo>
                    <a:pt x="1290" y="3747"/>
                  </a:lnTo>
                  <a:lnTo>
                    <a:pt x="1298" y="3727"/>
                  </a:lnTo>
                  <a:lnTo>
                    <a:pt x="1310" y="3709"/>
                  </a:lnTo>
                  <a:lnTo>
                    <a:pt x="1326" y="3694"/>
                  </a:lnTo>
                  <a:lnTo>
                    <a:pt x="1345" y="3684"/>
                  </a:lnTo>
                  <a:lnTo>
                    <a:pt x="1366" y="3678"/>
                  </a:lnTo>
                  <a:lnTo>
                    <a:pt x="1388" y="3677"/>
                  </a:lnTo>
                  <a:lnTo>
                    <a:pt x="1408" y="3681"/>
                  </a:lnTo>
                  <a:lnTo>
                    <a:pt x="1428" y="3690"/>
                  </a:lnTo>
                  <a:lnTo>
                    <a:pt x="1445" y="3704"/>
                  </a:lnTo>
                  <a:lnTo>
                    <a:pt x="1473" y="3727"/>
                  </a:lnTo>
                  <a:lnTo>
                    <a:pt x="1507" y="3749"/>
                  </a:lnTo>
                  <a:lnTo>
                    <a:pt x="1547" y="3769"/>
                  </a:lnTo>
                  <a:lnTo>
                    <a:pt x="1592" y="3789"/>
                  </a:lnTo>
                  <a:lnTo>
                    <a:pt x="1641" y="3807"/>
                  </a:lnTo>
                  <a:lnTo>
                    <a:pt x="1690" y="3823"/>
                  </a:lnTo>
                  <a:lnTo>
                    <a:pt x="1741" y="3835"/>
                  </a:lnTo>
                  <a:lnTo>
                    <a:pt x="1793" y="3846"/>
                  </a:lnTo>
                  <a:lnTo>
                    <a:pt x="1843" y="3854"/>
                  </a:lnTo>
                  <a:lnTo>
                    <a:pt x="1890" y="3859"/>
                  </a:lnTo>
                  <a:lnTo>
                    <a:pt x="1932" y="3860"/>
                  </a:lnTo>
                  <a:lnTo>
                    <a:pt x="3621" y="3860"/>
                  </a:lnTo>
                  <a:lnTo>
                    <a:pt x="3663" y="3858"/>
                  </a:lnTo>
                  <a:lnTo>
                    <a:pt x="3703" y="3847"/>
                  </a:lnTo>
                  <a:lnTo>
                    <a:pt x="3740" y="3832"/>
                  </a:lnTo>
                  <a:lnTo>
                    <a:pt x="3774" y="3811"/>
                  </a:lnTo>
                  <a:lnTo>
                    <a:pt x="3803" y="3785"/>
                  </a:lnTo>
                  <a:lnTo>
                    <a:pt x="3827" y="3755"/>
                  </a:lnTo>
                  <a:lnTo>
                    <a:pt x="3846" y="3721"/>
                  </a:lnTo>
                  <a:lnTo>
                    <a:pt x="3858" y="3684"/>
                  </a:lnTo>
                  <a:lnTo>
                    <a:pt x="3863" y="3642"/>
                  </a:lnTo>
                  <a:lnTo>
                    <a:pt x="3862" y="3604"/>
                  </a:lnTo>
                  <a:lnTo>
                    <a:pt x="3854" y="3565"/>
                  </a:lnTo>
                  <a:lnTo>
                    <a:pt x="3839" y="3529"/>
                  </a:lnTo>
                  <a:lnTo>
                    <a:pt x="3819" y="3495"/>
                  </a:lnTo>
                  <a:lnTo>
                    <a:pt x="3791" y="3465"/>
                  </a:lnTo>
                  <a:lnTo>
                    <a:pt x="3778" y="3448"/>
                  </a:lnTo>
                  <a:lnTo>
                    <a:pt x="3768" y="3430"/>
                  </a:lnTo>
                  <a:lnTo>
                    <a:pt x="3763" y="3410"/>
                  </a:lnTo>
                  <a:lnTo>
                    <a:pt x="3763" y="3390"/>
                  </a:lnTo>
                  <a:lnTo>
                    <a:pt x="3767" y="3368"/>
                  </a:lnTo>
                  <a:lnTo>
                    <a:pt x="3776" y="3350"/>
                  </a:lnTo>
                  <a:lnTo>
                    <a:pt x="3788" y="3333"/>
                  </a:lnTo>
                  <a:lnTo>
                    <a:pt x="3804" y="3320"/>
                  </a:lnTo>
                  <a:lnTo>
                    <a:pt x="3823" y="3311"/>
                  </a:lnTo>
                  <a:lnTo>
                    <a:pt x="3845" y="3307"/>
                  </a:lnTo>
                  <a:lnTo>
                    <a:pt x="3886" y="3297"/>
                  </a:lnTo>
                  <a:lnTo>
                    <a:pt x="3925" y="3281"/>
                  </a:lnTo>
                  <a:lnTo>
                    <a:pt x="3960" y="3259"/>
                  </a:lnTo>
                  <a:lnTo>
                    <a:pt x="3989" y="3231"/>
                  </a:lnTo>
                  <a:lnTo>
                    <a:pt x="4015" y="3198"/>
                  </a:lnTo>
                  <a:lnTo>
                    <a:pt x="4032" y="3162"/>
                  </a:lnTo>
                  <a:lnTo>
                    <a:pt x="4044" y="3122"/>
                  </a:lnTo>
                  <a:lnTo>
                    <a:pt x="4048" y="3079"/>
                  </a:lnTo>
                  <a:lnTo>
                    <a:pt x="4045" y="3042"/>
                  </a:lnTo>
                  <a:lnTo>
                    <a:pt x="4036" y="3006"/>
                  </a:lnTo>
                  <a:lnTo>
                    <a:pt x="4021" y="2972"/>
                  </a:lnTo>
                  <a:lnTo>
                    <a:pt x="4001" y="2940"/>
                  </a:lnTo>
                  <a:lnTo>
                    <a:pt x="3976" y="2912"/>
                  </a:lnTo>
                  <a:lnTo>
                    <a:pt x="3962" y="2896"/>
                  </a:lnTo>
                  <a:lnTo>
                    <a:pt x="3952" y="2879"/>
                  </a:lnTo>
                  <a:lnTo>
                    <a:pt x="3948" y="2859"/>
                  </a:lnTo>
                  <a:lnTo>
                    <a:pt x="3946" y="2837"/>
                  </a:lnTo>
                  <a:lnTo>
                    <a:pt x="3952" y="2817"/>
                  </a:lnTo>
                  <a:lnTo>
                    <a:pt x="3960" y="2797"/>
                  </a:lnTo>
                  <a:lnTo>
                    <a:pt x="3973" y="2781"/>
                  </a:lnTo>
                  <a:lnTo>
                    <a:pt x="3989" y="2768"/>
                  </a:lnTo>
                  <a:lnTo>
                    <a:pt x="4008" y="2760"/>
                  </a:lnTo>
                  <a:lnTo>
                    <a:pt x="4028" y="2754"/>
                  </a:lnTo>
                  <a:lnTo>
                    <a:pt x="4071" y="2745"/>
                  </a:lnTo>
                  <a:lnTo>
                    <a:pt x="4108" y="2729"/>
                  </a:lnTo>
                  <a:lnTo>
                    <a:pt x="4143" y="2708"/>
                  </a:lnTo>
                  <a:lnTo>
                    <a:pt x="4174" y="2680"/>
                  </a:lnTo>
                  <a:lnTo>
                    <a:pt x="4198" y="2648"/>
                  </a:lnTo>
                  <a:lnTo>
                    <a:pt x="4217" y="2610"/>
                  </a:lnTo>
                  <a:lnTo>
                    <a:pt x="4229" y="2570"/>
                  </a:lnTo>
                  <a:lnTo>
                    <a:pt x="4233" y="2527"/>
                  </a:lnTo>
                  <a:lnTo>
                    <a:pt x="4229" y="2491"/>
                  </a:lnTo>
                  <a:lnTo>
                    <a:pt x="4221" y="2456"/>
                  </a:lnTo>
                  <a:lnTo>
                    <a:pt x="4207" y="2424"/>
                  </a:lnTo>
                  <a:lnTo>
                    <a:pt x="4189" y="2393"/>
                  </a:lnTo>
                  <a:lnTo>
                    <a:pt x="4164" y="2367"/>
                  </a:lnTo>
                  <a:lnTo>
                    <a:pt x="4138" y="2344"/>
                  </a:lnTo>
                  <a:lnTo>
                    <a:pt x="4106" y="2324"/>
                  </a:lnTo>
                  <a:lnTo>
                    <a:pt x="4085" y="2311"/>
                  </a:lnTo>
                  <a:lnTo>
                    <a:pt x="4071" y="2292"/>
                  </a:lnTo>
                  <a:lnTo>
                    <a:pt x="4060" y="2270"/>
                  </a:lnTo>
                  <a:lnTo>
                    <a:pt x="4056" y="2246"/>
                  </a:lnTo>
                  <a:lnTo>
                    <a:pt x="4059" y="2222"/>
                  </a:lnTo>
                  <a:lnTo>
                    <a:pt x="4067" y="2200"/>
                  </a:lnTo>
                  <a:lnTo>
                    <a:pt x="4081" y="2180"/>
                  </a:lnTo>
                  <a:lnTo>
                    <a:pt x="4100" y="2165"/>
                  </a:lnTo>
                  <a:lnTo>
                    <a:pt x="4136" y="2138"/>
                  </a:lnTo>
                  <a:lnTo>
                    <a:pt x="4167" y="2107"/>
                  </a:lnTo>
                  <a:lnTo>
                    <a:pt x="4193" y="2071"/>
                  </a:lnTo>
                  <a:lnTo>
                    <a:pt x="4211" y="2032"/>
                  </a:lnTo>
                  <a:lnTo>
                    <a:pt x="4225" y="1992"/>
                  </a:lnTo>
                  <a:lnTo>
                    <a:pt x="4231" y="1948"/>
                  </a:lnTo>
                  <a:lnTo>
                    <a:pt x="4231" y="1904"/>
                  </a:lnTo>
                  <a:lnTo>
                    <a:pt x="4223" y="1863"/>
                  </a:lnTo>
                  <a:lnTo>
                    <a:pt x="4210" y="1824"/>
                  </a:lnTo>
                  <a:lnTo>
                    <a:pt x="4190" y="1789"/>
                  </a:lnTo>
                  <a:lnTo>
                    <a:pt x="4164" y="1756"/>
                  </a:lnTo>
                  <a:lnTo>
                    <a:pt x="4135" y="1726"/>
                  </a:lnTo>
                  <a:lnTo>
                    <a:pt x="4102" y="1702"/>
                  </a:lnTo>
                  <a:lnTo>
                    <a:pt x="4064" y="1682"/>
                  </a:lnTo>
                  <a:lnTo>
                    <a:pt x="4023" y="1667"/>
                  </a:lnTo>
                  <a:lnTo>
                    <a:pt x="3980" y="1658"/>
                  </a:lnTo>
                  <a:lnTo>
                    <a:pt x="3934" y="1654"/>
                  </a:lnTo>
                  <a:lnTo>
                    <a:pt x="2668" y="1654"/>
                  </a:lnTo>
                  <a:lnTo>
                    <a:pt x="2646" y="1651"/>
                  </a:lnTo>
                  <a:lnTo>
                    <a:pt x="2626" y="1643"/>
                  </a:lnTo>
                  <a:lnTo>
                    <a:pt x="2607" y="1631"/>
                  </a:lnTo>
                  <a:lnTo>
                    <a:pt x="2592" y="1615"/>
                  </a:lnTo>
                  <a:lnTo>
                    <a:pt x="2581" y="1595"/>
                  </a:lnTo>
                  <a:lnTo>
                    <a:pt x="2577" y="1574"/>
                  </a:lnTo>
                  <a:lnTo>
                    <a:pt x="2577" y="1551"/>
                  </a:lnTo>
                  <a:lnTo>
                    <a:pt x="2583" y="1530"/>
                  </a:lnTo>
                  <a:lnTo>
                    <a:pt x="2584" y="1526"/>
                  </a:lnTo>
                  <a:lnTo>
                    <a:pt x="2588" y="1514"/>
                  </a:lnTo>
                  <a:lnTo>
                    <a:pt x="2595" y="1495"/>
                  </a:lnTo>
                  <a:lnTo>
                    <a:pt x="2603" y="1471"/>
                  </a:lnTo>
                  <a:lnTo>
                    <a:pt x="2613" y="1441"/>
                  </a:lnTo>
                  <a:lnTo>
                    <a:pt x="2624" y="1407"/>
                  </a:lnTo>
                  <a:lnTo>
                    <a:pt x="2638" y="1367"/>
                  </a:lnTo>
                  <a:lnTo>
                    <a:pt x="2651" y="1324"/>
                  </a:lnTo>
                  <a:lnTo>
                    <a:pt x="2664" y="1277"/>
                  </a:lnTo>
                  <a:lnTo>
                    <a:pt x="2679" y="1226"/>
                  </a:lnTo>
                  <a:lnTo>
                    <a:pt x="2692" y="1174"/>
                  </a:lnTo>
                  <a:lnTo>
                    <a:pt x="2706" y="1121"/>
                  </a:lnTo>
                  <a:lnTo>
                    <a:pt x="2718" y="1066"/>
                  </a:lnTo>
                  <a:lnTo>
                    <a:pt x="2730" y="1010"/>
                  </a:lnTo>
                  <a:lnTo>
                    <a:pt x="2739" y="953"/>
                  </a:lnTo>
                  <a:lnTo>
                    <a:pt x="2749" y="897"/>
                  </a:lnTo>
                  <a:lnTo>
                    <a:pt x="2754" y="841"/>
                  </a:lnTo>
                  <a:lnTo>
                    <a:pt x="2758" y="788"/>
                  </a:lnTo>
                  <a:lnTo>
                    <a:pt x="2761" y="735"/>
                  </a:lnTo>
                  <a:lnTo>
                    <a:pt x="2757" y="679"/>
                  </a:lnTo>
                  <a:lnTo>
                    <a:pt x="2749" y="624"/>
                  </a:lnTo>
                  <a:lnTo>
                    <a:pt x="2735" y="572"/>
                  </a:lnTo>
                  <a:lnTo>
                    <a:pt x="2717" y="522"/>
                  </a:lnTo>
                  <a:lnTo>
                    <a:pt x="2695" y="473"/>
                  </a:lnTo>
                  <a:lnTo>
                    <a:pt x="2670" y="428"/>
                  </a:lnTo>
                  <a:lnTo>
                    <a:pt x="2643" y="385"/>
                  </a:lnTo>
                  <a:lnTo>
                    <a:pt x="2613" y="346"/>
                  </a:lnTo>
                  <a:lnTo>
                    <a:pt x="2584" y="310"/>
                  </a:lnTo>
                  <a:lnTo>
                    <a:pt x="2553" y="278"/>
                  </a:lnTo>
                  <a:lnTo>
                    <a:pt x="2522" y="251"/>
                  </a:lnTo>
                  <a:lnTo>
                    <a:pt x="2492" y="227"/>
                  </a:lnTo>
                  <a:lnTo>
                    <a:pt x="2464" y="209"/>
                  </a:lnTo>
                  <a:lnTo>
                    <a:pt x="2437" y="195"/>
                  </a:lnTo>
                  <a:lnTo>
                    <a:pt x="2413" y="186"/>
                  </a:lnTo>
                  <a:lnTo>
                    <a:pt x="2393" y="183"/>
                  </a:lnTo>
                  <a:close/>
                  <a:moveTo>
                    <a:pt x="2393" y="0"/>
                  </a:moveTo>
                  <a:lnTo>
                    <a:pt x="2430" y="3"/>
                  </a:lnTo>
                  <a:lnTo>
                    <a:pt x="2472" y="13"/>
                  </a:lnTo>
                  <a:lnTo>
                    <a:pt x="2514" y="29"/>
                  </a:lnTo>
                  <a:lnTo>
                    <a:pt x="2557" y="52"/>
                  </a:lnTo>
                  <a:lnTo>
                    <a:pt x="2601" y="80"/>
                  </a:lnTo>
                  <a:lnTo>
                    <a:pt x="2644" y="114"/>
                  </a:lnTo>
                  <a:lnTo>
                    <a:pt x="2687" y="151"/>
                  </a:lnTo>
                  <a:lnTo>
                    <a:pt x="2729" y="195"/>
                  </a:lnTo>
                  <a:lnTo>
                    <a:pt x="2767" y="242"/>
                  </a:lnTo>
                  <a:lnTo>
                    <a:pt x="2803" y="293"/>
                  </a:lnTo>
                  <a:lnTo>
                    <a:pt x="2838" y="348"/>
                  </a:lnTo>
                  <a:lnTo>
                    <a:pt x="2868" y="407"/>
                  </a:lnTo>
                  <a:lnTo>
                    <a:pt x="2893" y="468"/>
                  </a:lnTo>
                  <a:lnTo>
                    <a:pt x="2915" y="531"/>
                  </a:lnTo>
                  <a:lnTo>
                    <a:pt x="2931" y="598"/>
                  </a:lnTo>
                  <a:lnTo>
                    <a:pt x="2940" y="666"/>
                  </a:lnTo>
                  <a:lnTo>
                    <a:pt x="2944" y="735"/>
                  </a:lnTo>
                  <a:lnTo>
                    <a:pt x="2941" y="812"/>
                  </a:lnTo>
                  <a:lnTo>
                    <a:pt x="2935" y="892"/>
                  </a:lnTo>
                  <a:lnTo>
                    <a:pt x="2923" y="972"/>
                  </a:lnTo>
                  <a:lnTo>
                    <a:pt x="2909" y="1054"/>
                  </a:lnTo>
                  <a:lnTo>
                    <a:pt x="2892" y="1133"/>
                  </a:lnTo>
                  <a:lnTo>
                    <a:pt x="2873" y="1210"/>
                  </a:lnTo>
                  <a:lnTo>
                    <a:pt x="2854" y="1284"/>
                  </a:lnTo>
                  <a:lnTo>
                    <a:pt x="2834" y="1353"/>
                  </a:lnTo>
                  <a:lnTo>
                    <a:pt x="2816" y="1415"/>
                  </a:lnTo>
                  <a:lnTo>
                    <a:pt x="2798" y="1471"/>
                  </a:lnTo>
                  <a:lnTo>
                    <a:pt x="3934" y="1471"/>
                  </a:lnTo>
                  <a:lnTo>
                    <a:pt x="3996" y="1475"/>
                  </a:lnTo>
                  <a:lnTo>
                    <a:pt x="4055" y="1486"/>
                  </a:lnTo>
                  <a:lnTo>
                    <a:pt x="4111" y="1503"/>
                  </a:lnTo>
                  <a:lnTo>
                    <a:pt x="4164" y="1527"/>
                  </a:lnTo>
                  <a:lnTo>
                    <a:pt x="4214" y="1556"/>
                  </a:lnTo>
                  <a:lnTo>
                    <a:pt x="4259" y="1591"/>
                  </a:lnTo>
                  <a:lnTo>
                    <a:pt x="4300" y="1631"/>
                  </a:lnTo>
                  <a:lnTo>
                    <a:pt x="4334" y="1675"/>
                  </a:lnTo>
                  <a:lnTo>
                    <a:pt x="4365" y="1724"/>
                  </a:lnTo>
                  <a:lnTo>
                    <a:pt x="4388" y="1776"/>
                  </a:lnTo>
                  <a:lnTo>
                    <a:pt x="4405" y="1831"/>
                  </a:lnTo>
                  <a:lnTo>
                    <a:pt x="4413" y="1887"/>
                  </a:lnTo>
                  <a:lnTo>
                    <a:pt x="4416" y="1943"/>
                  </a:lnTo>
                  <a:lnTo>
                    <a:pt x="4411" y="1998"/>
                  </a:lnTo>
                  <a:lnTo>
                    <a:pt x="4400" y="2051"/>
                  </a:lnTo>
                  <a:lnTo>
                    <a:pt x="4383" y="2102"/>
                  </a:lnTo>
                  <a:lnTo>
                    <a:pt x="4360" y="2150"/>
                  </a:lnTo>
                  <a:lnTo>
                    <a:pt x="4330" y="2196"/>
                  </a:lnTo>
                  <a:lnTo>
                    <a:pt x="4296" y="2238"/>
                  </a:lnTo>
                  <a:lnTo>
                    <a:pt x="4332" y="2278"/>
                  </a:lnTo>
                  <a:lnTo>
                    <a:pt x="4361" y="2323"/>
                  </a:lnTo>
                  <a:lnTo>
                    <a:pt x="4384" y="2369"/>
                  </a:lnTo>
                  <a:lnTo>
                    <a:pt x="4401" y="2420"/>
                  </a:lnTo>
                  <a:lnTo>
                    <a:pt x="4412" y="2474"/>
                  </a:lnTo>
                  <a:lnTo>
                    <a:pt x="4416" y="2527"/>
                  </a:lnTo>
                  <a:lnTo>
                    <a:pt x="4413" y="2581"/>
                  </a:lnTo>
                  <a:lnTo>
                    <a:pt x="4403" y="2630"/>
                  </a:lnTo>
                  <a:lnTo>
                    <a:pt x="4388" y="2678"/>
                  </a:lnTo>
                  <a:lnTo>
                    <a:pt x="4366" y="2724"/>
                  </a:lnTo>
                  <a:lnTo>
                    <a:pt x="4340" y="2767"/>
                  </a:lnTo>
                  <a:lnTo>
                    <a:pt x="4308" y="2805"/>
                  </a:lnTo>
                  <a:lnTo>
                    <a:pt x="4273" y="2840"/>
                  </a:lnTo>
                  <a:lnTo>
                    <a:pt x="4233" y="2871"/>
                  </a:lnTo>
                  <a:lnTo>
                    <a:pt x="4189" y="2895"/>
                  </a:lnTo>
                  <a:lnTo>
                    <a:pt x="4207" y="2939"/>
                  </a:lnTo>
                  <a:lnTo>
                    <a:pt x="4221" y="2984"/>
                  </a:lnTo>
                  <a:lnTo>
                    <a:pt x="4229" y="3031"/>
                  </a:lnTo>
                  <a:lnTo>
                    <a:pt x="4233" y="3079"/>
                  </a:lnTo>
                  <a:lnTo>
                    <a:pt x="4229" y="3132"/>
                  </a:lnTo>
                  <a:lnTo>
                    <a:pt x="4219" y="3182"/>
                  </a:lnTo>
                  <a:lnTo>
                    <a:pt x="4203" y="3231"/>
                  </a:lnTo>
                  <a:lnTo>
                    <a:pt x="4182" y="3276"/>
                  </a:lnTo>
                  <a:lnTo>
                    <a:pt x="4155" y="3319"/>
                  </a:lnTo>
                  <a:lnTo>
                    <a:pt x="4124" y="3356"/>
                  </a:lnTo>
                  <a:lnTo>
                    <a:pt x="4088" y="3391"/>
                  </a:lnTo>
                  <a:lnTo>
                    <a:pt x="4048" y="3422"/>
                  </a:lnTo>
                  <a:lnTo>
                    <a:pt x="4005" y="3447"/>
                  </a:lnTo>
                  <a:lnTo>
                    <a:pt x="4027" y="3499"/>
                  </a:lnTo>
                  <a:lnTo>
                    <a:pt x="4040" y="3553"/>
                  </a:lnTo>
                  <a:lnTo>
                    <a:pt x="4048" y="3609"/>
                  </a:lnTo>
                  <a:lnTo>
                    <a:pt x="4047" y="3666"/>
                  </a:lnTo>
                  <a:lnTo>
                    <a:pt x="4037" y="3724"/>
                  </a:lnTo>
                  <a:lnTo>
                    <a:pt x="4024" y="3773"/>
                  </a:lnTo>
                  <a:lnTo>
                    <a:pt x="4003" y="3819"/>
                  </a:lnTo>
                  <a:lnTo>
                    <a:pt x="3977" y="3863"/>
                  </a:lnTo>
                  <a:lnTo>
                    <a:pt x="3945" y="3902"/>
                  </a:lnTo>
                  <a:lnTo>
                    <a:pt x="3909" y="3938"/>
                  </a:lnTo>
                  <a:lnTo>
                    <a:pt x="3869" y="3969"/>
                  </a:lnTo>
                  <a:lnTo>
                    <a:pt x="3825" y="3995"/>
                  </a:lnTo>
                  <a:lnTo>
                    <a:pt x="3778" y="4015"/>
                  </a:lnTo>
                  <a:lnTo>
                    <a:pt x="3727" y="4031"/>
                  </a:lnTo>
                  <a:lnTo>
                    <a:pt x="3675" y="4041"/>
                  </a:lnTo>
                  <a:lnTo>
                    <a:pt x="3621" y="4045"/>
                  </a:lnTo>
                  <a:lnTo>
                    <a:pt x="1932" y="4045"/>
                  </a:lnTo>
                  <a:lnTo>
                    <a:pt x="1887" y="4043"/>
                  </a:lnTo>
                  <a:lnTo>
                    <a:pt x="1836" y="4038"/>
                  </a:lnTo>
                  <a:lnTo>
                    <a:pt x="1782" y="4031"/>
                  </a:lnTo>
                  <a:lnTo>
                    <a:pt x="1726" y="4021"/>
                  </a:lnTo>
                  <a:lnTo>
                    <a:pt x="1669" y="4007"/>
                  </a:lnTo>
                  <a:lnTo>
                    <a:pt x="1611" y="3990"/>
                  </a:lnTo>
                  <a:lnTo>
                    <a:pt x="1554" y="3971"/>
                  </a:lnTo>
                  <a:lnTo>
                    <a:pt x="1497" y="3950"/>
                  </a:lnTo>
                  <a:lnTo>
                    <a:pt x="1445" y="3924"/>
                  </a:lnTo>
                  <a:lnTo>
                    <a:pt x="1422" y="3975"/>
                  </a:lnTo>
                  <a:lnTo>
                    <a:pt x="1394" y="4023"/>
                  </a:lnTo>
                  <a:lnTo>
                    <a:pt x="1361" y="4068"/>
                  </a:lnTo>
                  <a:lnTo>
                    <a:pt x="1322" y="4108"/>
                  </a:lnTo>
                  <a:lnTo>
                    <a:pt x="1279" y="4142"/>
                  </a:lnTo>
                  <a:lnTo>
                    <a:pt x="1232" y="4172"/>
                  </a:lnTo>
                  <a:lnTo>
                    <a:pt x="1182" y="4196"/>
                  </a:lnTo>
                  <a:lnTo>
                    <a:pt x="1127" y="4213"/>
                  </a:lnTo>
                  <a:lnTo>
                    <a:pt x="1071" y="4224"/>
                  </a:lnTo>
                  <a:lnTo>
                    <a:pt x="1012" y="4228"/>
                  </a:lnTo>
                  <a:lnTo>
                    <a:pt x="460" y="4228"/>
                  </a:lnTo>
                  <a:lnTo>
                    <a:pt x="397" y="4224"/>
                  </a:lnTo>
                  <a:lnTo>
                    <a:pt x="337" y="4212"/>
                  </a:lnTo>
                  <a:lnTo>
                    <a:pt x="281" y="4192"/>
                  </a:lnTo>
                  <a:lnTo>
                    <a:pt x="227" y="4165"/>
                  </a:lnTo>
                  <a:lnTo>
                    <a:pt x="179" y="4133"/>
                  </a:lnTo>
                  <a:lnTo>
                    <a:pt x="135" y="4093"/>
                  </a:lnTo>
                  <a:lnTo>
                    <a:pt x="96" y="4049"/>
                  </a:lnTo>
                  <a:lnTo>
                    <a:pt x="63" y="4001"/>
                  </a:lnTo>
                  <a:lnTo>
                    <a:pt x="36" y="3947"/>
                  </a:lnTo>
                  <a:lnTo>
                    <a:pt x="16" y="3891"/>
                  </a:lnTo>
                  <a:lnTo>
                    <a:pt x="4" y="3831"/>
                  </a:lnTo>
                  <a:lnTo>
                    <a:pt x="0" y="3768"/>
                  </a:lnTo>
                  <a:lnTo>
                    <a:pt x="0" y="2297"/>
                  </a:lnTo>
                  <a:lnTo>
                    <a:pt x="4" y="2236"/>
                  </a:lnTo>
                  <a:lnTo>
                    <a:pt x="16" y="2176"/>
                  </a:lnTo>
                  <a:lnTo>
                    <a:pt x="36" y="2119"/>
                  </a:lnTo>
                  <a:lnTo>
                    <a:pt x="63" y="2066"/>
                  </a:lnTo>
                  <a:lnTo>
                    <a:pt x="96" y="2018"/>
                  </a:lnTo>
                  <a:lnTo>
                    <a:pt x="135" y="1974"/>
                  </a:lnTo>
                  <a:lnTo>
                    <a:pt x="179" y="1934"/>
                  </a:lnTo>
                  <a:lnTo>
                    <a:pt x="227" y="1901"/>
                  </a:lnTo>
                  <a:lnTo>
                    <a:pt x="281" y="1875"/>
                  </a:lnTo>
                  <a:lnTo>
                    <a:pt x="337" y="1855"/>
                  </a:lnTo>
                  <a:lnTo>
                    <a:pt x="397" y="1843"/>
                  </a:lnTo>
                  <a:lnTo>
                    <a:pt x="460" y="1839"/>
                  </a:lnTo>
                  <a:lnTo>
                    <a:pt x="1380" y="1839"/>
                  </a:lnTo>
                  <a:lnTo>
                    <a:pt x="1405" y="1841"/>
                  </a:lnTo>
                  <a:lnTo>
                    <a:pt x="1427" y="1851"/>
                  </a:lnTo>
                  <a:lnTo>
                    <a:pt x="1445" y="1865"/>
                  </a:lnTo>
                  <a:lnTo>
                    <a:pt x="1460" y="1884"/>
                  </a:lnTo>
                  <a:lnTo>
                    <a:pt x="1469" y="1905"/>
                  </a:lnTo>
                  <a:lnTo>
                    <a:pt x="1472" y="1929"/>
                  </a:lnTo>
                  <a:lnTo>
                    <a:pt x="1472" y="1966"/>
                  </a:lnTo>
                  <a:lnTo>
                    <a:pt x="1493" y="1954"/>
                  </a:lnTo>
                  <a:lnTo>
                    <a:pt x="2025" y="806"/>
                  </a:lnTo>
                  <a:lnTo>
                    <a:pt x="2025" y="183"/>
                  </a:lnTo>
                  <a:lnTo>
                    <a:pt x="2026" y="163"/>
                  </a:lnTo>
                  <a:lnTo>
                    <a:pt x="2033" y="143"/>
                  </a:lnTo>
                  <a:lnTo>
                    <a:pt x="2043" y="126"/>
                  </a:lnTo>
                  <a:lnTo>
                    <a:pt x="2058" y="111"/>
                  </a:lnTo>
                  <a:lnTo>
                    <a:pt x="2062" y="108"/>
                  </a:lnTo>
                  <a:lnTo>
                    <a:pt x="2072" y="102"/>
                  </a:lnTo>
                  <a:lnTo>
                    <a:pt x="2086" y="92"/>
                  </a:lnTo>
                  <a:lnTo>
                    <a:pt x="2105" y="80"/>
                  </a:lnTo>
                  <a:lnTo>
                    <a:pt x="2129" y="68"/>
                  </a:lnTo>
                  <a:lnTo>
                    <a:pt x="2156" y="54"/>
                  </a:lnTo>
                  <a:lnTo>
                    <a:pt x="2187" y="40"/>
                  </a:lnTo>
                  <a:lnTo>
                    <a:pt x="2221" y="28"/>
                  </a:lnTo>
                  <a:lnTo>
                    <a:pt x="2260" y="16"/>
                  </a:lnTo>
                  <a:lnTo>
                    <a:pt x="2302" y="8"/>
                  </a:lnTo>
                  <a:lnTo>
                    <a:pt x="2346" y="1"/>
                  </a:lnTo>
                  <a:lnTo>
                    <a:pt x="2393" y="0"/>
                  </a:lnTo>
                  <a:close/>
                </a:path>
              </a:pathLst>
            </a:custGeom>
            <a:grpFill/>
            <a:ln w="19050">
              <a:solidFill>
                <a:srgbClr val="4DA1C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6920395" y="4200348"/>
              <a:ext cx="56525" cy="564640"/>
            </a:xfrm>
            <a:custGeom>
              <a:avLst/>
              <a:gdLst>
                <a:gd name="T0" fmla="*/ 93 w 185"/>
                <a:gd name="T1" fmla="*/ 0 h 1838"/>
                <a:gd name="T2" fmla="*/ 118 w 185"/>
                <a:gd name="T3" fmla="*/ 4 h 1838"/>
                <a:gd name="T4" fmla="*/ 140 w 185"/>
                <a:gd name="T5" fmla="*/ 13 h 1838"/>
                <a:gd name="T6" fmla="*/ 158 w 185"/>
                <a:gd name="T7" fmla="*/ 26 h 1838"/>
                <a:gd name="T8" fmla="*/ 173 w 185"/>
                <a:gd name="T9" fmla="*/ 45 h 1838"/>
                <a:gd name="T10" fmla="*/ 182 w 185"/>
                <a:gd name="T11" fmla="*/ 68 h 1838"/>
                <a:gd name="T12" fmla="*/ 185 w 185"/>
                <a:gd name="T13" fmla="*/ 92 h 1838"/>
                <a:gd name="T14" fmla="*/ 185 w 185"/>
                <a:gd name="T15" fmla="*/ 1746 h 1838"/>
                <a:gd name="T16" fmla="*/ 182 w 185"/>
                <a:gd name="T17" fmla="*/ 1771 h 1838"/>
                <a:gd name="T18" fmla="*/ 173 w 185"/>
                <a:gd name="T19" fmla="*/ 1793 h 1838"/>
                <a:gd name="T20" fmla="*/ 158 w 185"/>
                <a:gd name="T21" fmla="*/ 1812 h 1838"/>
                <a:gd name="T22" fmla="*/ 140 w 185"/>
                <a:gd name="T23" fmla="*/ 1826 h 1838"/>
                <a:gd name="T24" fmla="*/ 118 w 185"/>
                <a:gd name="T25" fmla="*/ 1836 h 1838"/>
                <a:gd name="T26" fmla="*/ 93 w 185"/>
                <a:gd name="T27" fmla="*/ 1838 h 1838"/>
                <a:gd name="T28" fmla="*/ 69 w 185"/>
                <a:gd name="T29" fmla="*/ 1836 h 1838"/>
                <a:gd name="T30" fmla="*/ 47 w 185"/>
                <a:gd name="T31" fmla="*/ 1826 h 1838"/>
                <a:gd name="T32" fmla="*/ 28 w 185"/>
                <a:gd name="T33" fmla="*/ 1812 h 1838"/>
                <a:gd name="T34" fmla="*/ 14 w 185"/>
                <a:gd name="T35" fmla="*/ 1793 h 1838"/>
                <a:gd name="T36" fmla="*/ 4 w 185"/>
                <a:gd name="T37" fmla="*/ 1771 h 1838"/>
                <a:gd name="T38" fmla="*/ 0 w 185"/>
                <a:gd name="T39" fmla="*/ 1746 h 1838"/>
                <a:gd name="T40" fmla="*/ 0 w 185"/>
                <a:gd name="T41" fmla="*/ 92 h 1838"/>
                <a:gd name="T42" fmla="*/ 4 w 185"/>
                <a:gd name="T43" fmla="*/ 68 h 1838"/>
                <a:gd name="T44" fmla="*/ 14 w 185"/>
                <a:gd name="T45" fmla="*/ 45 h 1838"/>
                <a:gd name="T46" fmla="*/ 28 w 185"/>
                <a:gd name="T47" fmla="*/ 26 h 1838"/>
                <a:gd name="T48" fmla="*/ 47 w 185"/>
                <a:gd name="T49" fmla="*/ 13 h 1838"/>
                <a:gd name="T50" fmla="*/ 69 w 185"/>
                <a:gd name="T51" fmla="*/ 4 h 1838"/>
                <a:gd name="T52" fmla="*/ 93 w 185"/>
                <a:gd name="T53" fmla="*/ 0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5" h="1838">
                  <a:moveTo>
                    <a:pt x="93" y="0"/>
                  </a:moveTo>
                  <a:lnTo>
                    <a:pt x="118" y="4"/>
                  </a:lnTo>
                  <a:lnTo>
                    <a:pt x="140" y="13"/>
                  </a:lnTo>
                  <a:lnTo>
                    <a:pt x="158" y="26"/>
                  </a:lnTo>
                  <a:lnTo>
                    <a:pt x="173" y="45"/>
                  </a:lnTo>
                  <a:lnTo>
                    <a:pt x="182" y="68"/>
                  </a:lnTo>
                  <a:lnTo>
                    <a:pt x="185" y="92"/>
                  </a:lnTo>
                  <a:lnTo>
                    <a:pt x="185" y="1746"/>
                  </a:lnTo>
                  <a:lnTo>
                    <a:pt x="182" y="1771"/>
                  </a:lnTo>
                  <a:lnTo>
                    <a:pt x="173" y="1793"/>
                  </a:lnTo>
                  <a:lnTo>
                    <a:pt x="158" y="1812"/>
                  </a:lnTo>
                  <a:lnTo>
                    <a:pt x="140" y="1826"/>
                  </a:lnTo>
                  <a:lnTo>
                    <a:pt x="118" y="1836"/>
                  </a:lnTo>
                  <a:lnTo>
                    <a:pt x="93" y="1838"/>
                  </a:lnTo>
                  <a:lnTo>
                    <a:pt x="69" y="1836"/>
                  </a:lnTo>
                  <a:lnTo>
                    <a:pt x="47" y="1826"/>
                  </a:lnTo>
                  <a:lnTo>
                    <a:pt x="28" y="1812"/>
                  </a:lnTo>
                  <a:lnTo>
                    <a:pt x="14" y="1793"/>
                  </a:lnTo>
                  <a:lnTo>
                    <a:pt x="4" y="1771"/>
                  </a:lnTo>
                  <a:lnTo>
                    <a:pt x="0" y="1746"/>
                  </a:lnTo>
                  <a:lnTo>
                    <a:pt x="0" y="92"/>
                  </a:lnTo>
                  <a:lnTo>
                    <a:pt x="4" y="68"/>
                  </a:lnTo>
                  <a:lnTo>
                    <a:pt x="14" y="45"/>
                  </a:lnTo>
                  <a:lnTo>
                    <a:pt x="28" y="26"/>
                  </a:lnTo>
                  <a:lnTo>
                    <a:pt x="47" y="13"/>
                  </a:lnTo>
                  <a:lnTo>
                    <a:pt x="69" y="4"/>
                  </a:lnTo>
                  <a:lnTo>
                    <a:pt x="93" y="0"/>
                  </a:lnTo>
                  <a:close/>
                </a:path>
              </a:pathLst>
            </a:custGeom>
            <a:grpFill/>
            <a:ln w="19050">
              <a:solidFill>
                <a:srgbClr val="4DA1C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198386" y="4478152"/>
            <a:ext cx="1241539" cy="814838"/>
            <a:chOff x="8289482" y="3765361"/>
            <a:chExt cx="1242454" cy="815438"/>
          </a:xfrm>
          <a:solidFill>
            <a:srgbClr val="4DA1C7"/>
          </a:solidFill>
        </p:grpSpPr>
        <p:sp>
          <p:nvSpPr>
            <p:cNvPr id="49" name="Freeform 30"/>
            <p:cNvSpPr>
              <a:spLocks noEditPoints="1"/>
            </p:cNvSpPr>
            <p:nvPr/>
          </p:nvSpPr>
          <p:spPr bwMode="auto">
            <a:xfrm>
              <a:off x="8739159" y="3847861"/>
              <a:ext cx="343100" cy="343808"/>
            </a:xfrm>
            <a:custGeom>
              <a:avLst/>
              <a:gdLst>
                <a:gd name="T0" fmla="*/ 441 w 969"/>
                <a:gd name="T1" fmla="*/ 171 h 971"/>
                <a:gd name="T2" fmla="*/ 361 w 969"/>
                <a:gd name="T3" fmla="*/ 193 h 971"/>
                <a:gd name="T4" fmla="*/ 290 w 969"/>
                <a:gd name="T5" fmla="*/ 234 h 971"/>
                <a:gd name="T6" fmla="*/ 233 w 969"/>
                <a:gd name="T7" fmla="*/ 292 h 971"/>
                <a:gd name="T8" fmla="*/ 191 w 969"/>
                <a:gd name="T9" fmla="*/ 362 h 971"/>
                <a:gd name="T10" fmla="*/ 170 w 969"/>
                <a:gd name="T11" fmla="*/ 443 h 971"/>
                <a:gd name="T12" fmla="*/ 170 w 969"/>
                <a:gd name="T13" fmla="*/ 529 h 971"/>
                <a:gd name="T14" fmla="*/ 191 w 969"/>
                <a:gd name="T15" fmla="*/ 609 h 971"/>
                <a:gd name="T16" fmla="*/ 233 w 969"/>
                <a:gd name="T17" fmla="*/ 680 h 971"/>
                <a:gd name="T18" fmla="*/ 290 w 969"/>
                <a:gd name="T19" fmla="*/ 737 h 971"/>
                <a:gd name="T20" fmla="*/ 361 w 969"/>
                <a:gd name="T21" fmla="*/ 779 h 971"/>
                <a:gd name="T22" fmla="*/ 441 w 969"/>
                <a:gd name="T23" fmla="*/ 801 h 971"/>
                <a:gd name="T24" fmla="*/ 528 w 969"/>
                <a:gd name="T25" fmla="*/ 801 h 971"/>
                <a:gd name="T26" fmla="*/ 608 w 969"/>
                <a:gd name="T27" fmla="*/ 779 h 971"/>
                <a:gd name="T28" fmla="*/ 679 w 969"/>
                <a:gd name="T29" fmla="*/ 737 h 971"/>
                <a:gd name="T30" fmla="*/ 736 w 969"/>
                <a:gd name="T31" fmla="*/ 680 h 971"/>
                <a:gd name="T32" fmla="*/ 778 w 969"/>
                <a:gd name="T33" fmla="*/ 609 h 971"/>
                <a:gd name="T34" fmla="*/ 799 w 969"/>
                <a:gd name="T35" fmla="*/ 529 h 971"/>
                <a:gd name="T36" fmla="*/ 799 w 969"/>
                <a:gd name="T37" fmla="*/ 443 h 971"/>
                <a:gd name="T38" fmla="*/ 778 w 969"/>
                <a:gd name="T39" fmla="*/ 362 h 971"/>
                <a:gd name="T40" fmla="*/ 736 w 969"/>
                <a:gd name="T41" fmla="*/ 292 h 971"/>
                <a:gd name="T42" fmla="*/ 679 w 969"/>
                <a:gd name="T43" fmla="*/ 234 h 971"/>
                <a:gd name="T44" fmla="*/ 608 w 969"/>
                <a:gd name="T45" fmla="*/ 193 h 971"/>
                <a:gd name="T46" fmla="*/ 528 w 969"/>
                <a:gd name="T47" fmla="*/ 171 h 971"/>
                <a:gd name="T48" fmla="*/ 484 w 969"/>
                <a:gd name="T49" fmla="*/ 0 h 971"/>
                <a:gd name="T50" fmla="*/ 596 w 969"/>
                <a:gd name="T51" fmla="*/ 13 h 971"/>
                <a:gd name="T52" fmla="*/ 698 w 969"/>
                <a:gd name="T53" fmla="*/ 50 h 971"/>
                <a:gd name="T54" fmla="*/ 787 w 969"/>
                <a:gd name="T55" fmla="*/ 108 h 971"/>
                <a:gd name="T56" fmla="*/ 863 w 969"/>
                <a:gd name="T57" fmla="*/ 182 h 971"/>
                <a:gd name="T58" fmla="*/ 920 w 969"/>
                <a:gd name="T59" fmla="*/ 273 h 971"/>
                <a:gd name="T60" fmla="*/ 956 w 969"/>
                <a:gd name="T61" fmla="*/ 375 h 971"/>
                <a:gd name="T62" fmla="*/ 969 w 969"/>
                <a:gd name="T63" fmla="*/ 486 h 971"/>
                <a:gd name="T64" fmla="*/ 956 w 969"/>
                <a:gd name="T65" fmla="*/ 596 h 971"/>
                <a:gd name="T66" fmla="*/ 920 w 969"/>
                <a:gd name="T67" fmla="*/ 699 h 971"/>
                <a:gd name="T68" fmla="*/ 863 w 969"/>
                <a:gd name="T69" fmla="*/ 789 h 971"/>
                <a:gd name="T70" fmla="*/ 787 w 969"/>
                <a:gd name="T71" fmla="*/ 865 h 971"/>
                <a:gd name="T72" fmla="*/ 698 w 969"/>
                <a:gd name="T73" fmla="*/ 921 h 971"/>
                <a:gd name="T74" fmla="*/ 596 w 969"/>
                <a:gd name="T75" fmla="*/ 958 h 971"/>
                <a:gd name="T76" fmla="*/ 484 w 969"/>
                <a:gd name="T77" fmla="*/ 971 h 971"/>
                <a:gd name="T78" fmla="*/ 373 w 969"/>
                <a:gd name="T79" fmla="*/ 958 h 971"/>
                <a:gd name="T80" fmla="*/ 271 w 969"/>
                <a:gd name="T81" fmla="*/ 921 h 971"/>
                <a:gd name="T82" fmla="*/ 182 w 969"/>
                <a:gd name="T83" fmla="*/ 865 h 971"/>
                <a:gd name="T84" fmla="*/ 106 w 969"/>
                <a:gd name="T85" fmla="*/ 789 h 971"/>
                <a:gd name="T86" fmla="*/ 49 w 969"/>
                <a:gd name="T87" fmla="*/ 699 h 971"/>
                <a:gd name="T88" fmla="*/ 13 w 969"/>
                <a:gd name="T89" fmla="*/ 596 h 971"/>
                <a:gd name="T90" fmla="*/ 0 w 969"/>
                <a:gd name="T91" fmla="*/ 486 h 971"/>
                <a:gd name="T92" fmla="*/ 13 w 969"/>
                <a:gd name="T93" fmla="*/ 375 h 971"/>
                <a:gd name="T94" fmla="*/ 49 w 969"/>
                <a:gd name="T95" fmla="*/ 273 h 971"/>
                <a:gd name="T96" fmla="*/ 106 w 969"/>
                <a:gd name="T97" fmla="*/ 182 h 971"/>
                <a:gd name="T98" fmla="*/ 182 w 969"/>
                <a:gd name="T99" fmla="*/ 108 h 971"/>
                <a:gd name="T100" fmla="*/ 271 w 969"/>
                <a:gd name="T101" fmla="*/ 50 h 971"/>
                <a:gd name="T102" fmla="*/ 373 w 969"/>
                <a:gd name="T103" fmla="*/ 13 h 971"/>
                <a:gd name="T104" fmla="*/ 484 w 969"/>
                <a:gd name="T105" fmla="*/ 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9" h="971">
                  <a:moveTo>
                    <a:pt x="484" y="168"/>
                  </a:moveTo>
                  <a:lnTo>
                    <a:pt x="441" y="171"/>
                  </a:lnTo>
                  <a:lnTo>
                    <a:pt x="400" y="179"/>
                  </a:lnTo>
                  <a:lnTo>
                    <a:pt x="361" y="193"/>
                  </a:lnTo>
                  <a:lnTo>
                    <a:pt x="324" y="211"/>
                  </a:lnTo>
                  <a:lnTo>
                    <a:pt x="290" y="234"/>
                  </a:lnTo>
                  <a:lnTo>
                    <a:pt x="260" y="261"/>
                  </a:lnTo>
                  <a:lnTo>
                    <a:pt x="233" y="292"/>
                  </a:lnTo>
                  <a:lnTo>
                    <a:pt x="211" y="325"/>
                  </a:lnTo>
                  <a:lnTo>
                    <a:pt x="191" y="362"/>
                  </a:lnTo>
                  <a:lnTo>
                    <a:pt x="179" y="402"/>
                  </a:lnTo>
                  <a:lnTo>
                    <a:pt x="170" y="443"/>
                  </a:lnTo>
                  <a:lnTo>
                    <a:pt x="167" y="486"/>
                  </a:lnTo>
                  <a:lnTo>
                    <a:pt x="170" y="529"/>
                  </a:lnTo>
                  <a:lnTo>
                    <a:pt x="179" y="570"/>
                  </a:lnTo>
                  <a:lnTo>
                    <a:pt x="191" y="609"/>
                  </a:lnTo>
                  <a:lnTo>
                    <a:pt x="211" y="647"/>
                  </a:lnTo>
                  <a:lnTo>
                    <a:pt x="233" y="680"/>
                  </a:lnTo>
                  <a:lnTo>
                    <a:pt x="260" y="710"/>
                  </a:lnTo>
                  <a:lnTo>
                    <a:pt x="290" y="737"/>
                  </a:lnTo>
                  <a:lnTo>
                    <a:pt x="324" y="760"/>
                  </a:lnTo>
                  <a:lnTo>
                    <a:pt x="361" y="779"/>
                  </a:lnTo>
                  <a:lnTo>
                    <a:pt x="400" y="792"/>
                  </a:lnTo>
                  <a:lnTo>
                    <a:pt x="441" y="801"/>
                  </a:lnTo>
                  <a:lnTo>
                    <a:pt x="484" y="803"/>
                  </a:lnTo>
                  <a:lnTo>
                    <a:pt x="528" y="801"/>
                  </a:lnTo>
                  <a:lnTo>
                    <a:pt x="569" y="792"/>
                  </a:lnTo>
                  <a:lnTo>
                    <a:pt x="608" y="779"/>
                  </a:lnTo>
                  <a:lnTo>
                    <a:pt x="645" y="760"/>
                  </a:lnTo>
                  <a:lnTo>
                    <a:pt x="679" y="737"/>
                  </a:lnTo>
                  <a:lnTo>
                    <a:pt x="709" y="710"/>
                  </a:lnTo>
                  <a:lnTo>
                    <a:pt x="736" y="680"/>
                  </a:lnTo>
                  <a:lnTo>
                    <a:pt x="758" y="647"/>
                  </a:lnTo>
                  <a:lnTo>
                    <a:pt x="778" y="609"/>
                  </a:lnTo>
                  <a:lnTo>
                    <a:pt x="790" y="570"/>
                  </a:lnTo>
                  <a:lnTo>
                    <a:pt x="799" y="529"/>
                  </a:lnTo>
                  <a:lnTo>
                    <a:pt x="802" y="486"/>
                  </a:lnTo>
                  <a:lnTo>
                    <a:pt x="799" y="443"/>
                  </a:lnTo>
                  <a:lnTo>
                    <a:pt x="790" y="402"/>
                  </a:lnTo>
                  <a:lnTo>
                    <a:pt x="778" y="362"/>
                  </a:lnTo>
                  <a:lnTo>
                    <a:pt x="758" y="325"/>
                  </a:lnTo>
                  <a:lnTo>
                    <a:pt x="736" y="292"/>
                  </a:lnTo>
                  <a:lnTo>
                    <a:pt x="709" y="261"/>
                  </a:lnTo>
                  <a:lnTo>
                    <a:pt x="679" y="234"/>
                  </a:lnTo>
                  <a:lnTo>
                    <a:pt x="645" y="211"/>
                  </a:lnTo>
                  <a:lnTo>
                    <a:pt x="608" y="193"/>
                  </a:lnTo>
                  <a:lnTo>
                    <a:pt x="569" y="179"/>
                  </a:lnTo>
                  <a:lnTo>
                    <a:pt x="528" y="171"/>
                  </a:lnTo>
                  <a:lnTo>
                    <a:pt x="484" y="168"/>
                  </a:lnTo>
                  <a:close/>
                  <a:moveTo>
                    <a:pt x="484" y="0"/>
                  </a:moveTo>
                  <a:lnTo>
                    <a:pt x="541" y="4"/>
                  </a:lnTo>
                  <a:lnTo>
                    <a:pt x="596" y="13"/>
                  </a:lnTo>
                  <a:lnTo>
                    <a:pt x="648" y="29"/>
                  </a:lnTo>
                  <a:lnTo>
                    <a:pt x="698" y="50"/>
                  </a:lnTo>
                  <a:lnTo>
                    <a:pt x="745" y="76"/>
                  </a:lnTo>
                  <a:lnTo>
                    <a:pt x="787" y="108"/>
                  </a:lnTo>
                  <a:lnTo>
                    <a:pt x="827" y="143"/>
                  </a:lnTo>
                  <a:lnTo>
                    <a:pt x="863" y="182"/>
                  </a:lnTo>
                  <a:lnTo>
                    <a:pt x="893" y="226"/>
                  </a:lnTo>
                  <a:lnTo>
                    <a:pt x="920" y="273"/>
                  </a:lnTo>
                  <a:lnTo>
                    <a:pt x="941" y="322"/>
                  </a:lnTo>
                  <a:lnTo>
                    <a:pt x="956" y="375"/>
                  </a:lnTo>
                  <a:lnTo>
                    <a:pt x="966" y="429"/>
                  </a:lnTo>
                  <a:lnTo>
                    <a:pt x="969" y="486"/>
                  </a:lnTo>
                  <a:lnTo>
                    <a:pt x="966" y="542"/>
                  </a:lnTo>
                  <a:lnTo>
                    <a:pt x="956" y="596"/>
                  </a:lnTo>
                  <a:lnTo>
                    <a:pt x="941" y="650"/>
                  </a:lnTo>
                  <a:lnTo>
                    <a:pt x="920" y="699"/>
                  </a:lnTo>
                  <a:lnTo>
                    <a:pt x="893" y="746"/>
                  </a:lnTo>
                  <a:lnTo>
                    <a:pt x="863" y="789"/>
                  </a:lnTo>
                  <a:lnTo>
                    <a:pt x="827" y="829"/>
                  </a:lnTo>
                  <a:lnTo>
                    <a:pt x="787" y="865"/>
                  </a:lnTo>
                  <a:lnTo>
                    <a:pt x="745" y="896"/>
                  </a:lnTo>
                  <a:lnTo>
                    <a:pt x="698" y="921"/>
                  </a:lnTo>
                  <a:lnTo>
                    <a:pt x="648" y="942"/>
                  </a:lnTo>
                  <a:lnTo>
                    <a:pt x="596" y="958"/>
                  </a:lnTo>
                  <a:lnTo>
                    <a:pt x="541" y="968"/>
                  </a:lnTo>
                  <a:lnTo>
                    <a:pt x="484" y="971"/>
                  </a:lnTo>
                  <a:lnTo>
                    <a:pt x="428" y="968"/>
                  </a:lnTo>
                  <a:lnTo>
                    <a:pt x="373" y="958"/>
                  </a:lnTo>
                  <a:lnTo>
                    <a:pt x="321" y="942"/>
                  </a:lnTo>
                  <a:lnTo>
                    <a:pt x="271" y="921"/>
                  </a:lnTo>
                  <a:lnTo>
                    <a:pt x="224" y="896"/>
                  </a:lnTo>
                  <a:lnTo>
                    <a:pt x="182" y="865"/>
                  </a:lnTo>
                  <a:lnTo>
                    <a:pt x="141" y="829"/>
                  </a:lnTo>
                  <a:lnTo>
                    <a:pt x="106" y="789"/>
                  </a:lnTo>
                  <a:lnTo>
                    <a:pt x="76" y="746"/>
                  </a:lnTo>
                  <a:lnTo>
                    <a:pt x="49" y="699"/>
                  </a:lnTo>
                  <a:lnTo>
                    <a:pt x="29" y="650"/>
                  </a:lnTo>
                  <a:lnTo>
                    <a:pt x="13" y="596"/>
                  </a:lnTo>
                  <a:lnTo>
                    <a:pt x="3" y="542"/>
                  </a:lnTo>
                  <a:lnTo>
                    <a:pt x="0" y="486"/>
                  </a:lnTo>
                  <a:lnTo>
                    <a:pt x="3" y="429"/>
                  </a:lnTo>
                  <a:lnTo>
                    <a:pt x="13" y="375"/>
                  </a:lnTo>
                  <a:lnTo>
                    <a:pt x="29" y="322"/>
                  </a:lnTo>
                  <a:lnTo>
                    <a:pt x="49" y="273"/>
                  </a:lnTo>
                  <a:lnTo>
                    <a:pt x="76" y="226"/>
                  </a:lnTo>
                  <a:lnTo>
                    <a:pt x="106" y="182"/>
                  </a:lnTo>
                  <a:lnTo>
                    <a:pt x="141" y="143"/>
                  </a:lnTo>
                  <a:lnTo>
                    <a:pt x="182" y="108"/>
                  </a:lnTo>
                  <a:lnTo>
                    <a:pt x="224" y="76"/>
                  </a:lnTo>
                  <a:lnTo>
                    <a:pt x="271" y="50"/>
                  </a:lnTo>
                  <a:lnTo>
                    <a:pt x="321" y="29"/>
                  </a:lnTo>
                  <a:lnTo>
                    <a:pt x="373" y="13"/>
                  </a:lnTo>
                  <a:lnTo>
                    <a:pt x="428" y="4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31"/>
            <p:cNvSpPr>
              <a:spLocks noEditPoints="1"/>
            </p:cNvSpPr>
            <p:nvPr/>
          </p:nvSpPr>
          <p:spPr bwMode="auto">
            <a:xfrm>
              <a:off x="8289482" y="4136787"/>
              <a:ext cx="1242454" cy="444012"/>
            </a:xfrm>
            <a:custGeom>
              <a:avLst/>
              <a:gdLst>
                <a:gd name="T0" fmla="*/ 1523 w 3509"/>
                <a:gd name="T1" fmla="*/ 449 h 1254"/>
                <a:gd name="T2" fmla="*/ 1339 w 3509"/>
                <a:gd name="T3" fmla="*/ 562 h 1254"/>
                <a:gd name="T4" fmla="*/ 1216 w 3509"/>
                <a:gd name="T5" fmla="*/ 737 h 1254"/>
                <a:gd name="T6" fmla="*/ 1170 w 3509"/>
                <a:gd name="T7" fmla="*/ 954 h 1254"/>
                <a:gd name="T8" fmla="*/ 2337 w 3509"/>
                <a:gd name="T9" fmla="*/ 896 h 1254"/>
                <a:gd name="T10" fmla="*/ 2269 w 3509"/>
                <a:gd name="T11" fmla="*/ 689 h 1254"/>
                <a:gd name="T12" fmla="*/ 2128 w 3509"/>
                <a:gd name="T13" fmla="*/ 527 h 1254"/>
                <a:gd name="T14" fmla="*/ 1934 w 3509"/>
                <a:gd name="T15" fmla="*/ 433 h 1254"/>
                <a:gd name="T16" fmla="*/ 2703 w 3509"/>
                <a:gd name="T17" fmla="*/ 167 h 1254"/>
                <a:gd name="T18" fmla="*/ 2496 w 3509"/>
                <a:gd name="T19" fmla="*/ 214 h 1254"/>
                <a:gd name="T20" fmla="*/ 2327 w 3509"/>
                <a:gd name="T21" fmla="*/ 336 h 1254"/>
                <a:gd name="T22" fmla="*/ 2346 w 3509"/>
                <a:gd name="T23" fmla="*/ 506 h 1254"/>
                <a:gd name="T24" fmla="*/ 2459 w 3509"/>
                <a:gd name="T25" fmla="*/ 707 h 1254"/>
                <a:gd name="T26" fmla="*/ 3342 w 3509"/>
                <a:gd name="T27" fmla="*/ 878 h 1254"/>
                <a:gd name="T28" fmla="*/ 3328 w 3509"/>
                <a:gd name="T29" fmla="*/ 554 h 1254"/>
                <a:gd name="T30" fmla="*/ 3231 w 3509"/>
                <a:gd name="T31" fmla="*/ 355 h 1254"/>
                <a:gd name="T32" fmla="*/ 3061 w 3509"/>
                <a:gd name="T33" fmla="*/ 218 h 1254"/>
                <a:gd name="T34" fmla="*/ 2841 w 3509"/>
                <a:gd name="T35" fmla="*/ 167 h 1254"/>
                <a:gd name="T36" fmla="*/ 605 w 3509"/>
                <a:gd name="T37" fmla="*/ 171 h 1254"/>
                <a:gd name="T38" fmla="*/ 408 w 3509"/>
                <a:gd name="T39" fmla="*/ 240 h 1254"/>
                <a:gd name="T40" fmla="*/ 258 w 3509"/>
                <a:gd name="T41" fmla="*/ 380 h 1254"/>
                <a:gd name="T42" fmla="*/ 177 w 3509"/>
                <a:gd name="T43" fmla="*/ 569 h 1254"/>
                <a:gd name="T44" fmla="*/ 1015 w 3509"/>
                <a:gd name="T45" fmla="*/ 878 h 1254"/>
                <a:gd name="T46" fmla="*/ 1072 w 3509"/>
                <a:gd name="T47" fmla="*/ 654 h 1254"/>
                <a:gd name="T48" fmla="*/ 1202 w 3509"/>
                <a:gd name="T49" fmla="*/ 463 h 1254"/>
                <a:gd name="T50" fmla="*/ 1143 w 3509"/>
                <a:gd name="T51" fmla="*/ 299 h 1254"/>
                <a:gd name="T52" fmla="*/ 964 w 3509"/>
                <a:gd name="T53" fmla="*/ 195 h 1254"/>
                <a:gd name="T54" fmla="*/ 668 w 3509"/>
                <a:gd name="T55" fmla="*/ 167 h 1254"/>
                <a:gd name="T56" fmla="*/ 932 w 3509"/>
                <a:gd name="T57" fmla="*/ 14 h 1254"/>
                <a:gd name="T58" fmla="*/ 1160 w 3509"/>
                <a:gd name="T59" fmla="*/ 105 h 1254"/>
                <a:gd name="T60" fmla="*/ 1343 w 3509"/>
                <a:gd name="T61" fmla="*/ 273 h 1254"/>
                <a:gd name="T62" fmla="*/ 1528 w 3509"/>
                <a:gd name="T63" fmla="*/ 268 h 1254"/>
                <a:gd name="T64" fmla="*/ 1821 w 3509"/>
                <a:gd name="T65" fmla="*/ 251 h 1254"/>
                <a:gd name="T66" fmla="*/ 2033 w 3509"/>
                <a:gd name="T67" fmla="*/ 283 h 1254"/>
                <a:gd name="T68" fmla="*/ 2206 w 3509"/>
                <a:gd name="T69" fmla="*/ 226 h 1254"/>
                <a:gd name="T70" fmla="*/ 2402 w 3509"/>
                <a:gd name="T71" fmla="*/ 74 h 1254"/>
                <a:gd name="T72" fmla="*/ 2639 w 3509"/>
                <a:gd name="T73" fmla="*/ 4 h 1254"/>
                <a:gd name="T74" fmla="*/ 2913 w 3509"/>
                <a:gd name="T75" fmla="*/ 4 h 1254"/>
                <a:gd name="T76" fmla="*/ 3149 w 3509"/>
                <a:gd name="T77" fmla="*/ 75 h 1254"/>
                <a:gd name="T78" fmla="*/ 3340 w 3509"/>
                <a:gd name="T79" fmla="*/ 224 h 1254"/>
                <a:gd name="T80" fmla="*/ 3465 w 3509"/>
                <a:gd name="T81" fmla="*/ 431 h 1254"/>
                <a:gd name="T82" fmla="*/ 3509 w 3509"/>
                <a:gd name="T83" fmla="*/ 677 h 1254"/>
                <a:gd name="T84" fmla="*/ 3497 w 3509"/>
                <a:gd name="T85" fmla="*/ 997 h 1254"/>
                <a:gd name="T86" fmla="*/ 3450 w 3509"/>
                <a:gd name="T87" fmla="*/ 1043 h 1254"/>
                <a:gd name="T88" fmla="*/ 2504 w 3509"/>
                <a:gd name="T89" fmla="*/ 1202 h 1254"/>
                <a:gd name="T90" fmla="*/ 2456 w 3509"/>
                <a:gd name="T91" fmla="*/ 1249 h 1254"/>
                <a:gd name="T92" fmla="*/ 1071 w 3509"/>
                <a:gd name="T93" fmla="*/ 1253 h 1254"/>
                <a:gd name="T94" fmla="*/ 1012 w 3509"/>
                <a:gd name="T95" fmla="*/ 1218 h 1254"/>
                <a:gd name="T96" fmla="*/ 76 w 3509"/>
                <a:gd name="T97" fmla="*/ 1045 h 1254"/>
                <a:gd name="T98" fmla="*/ 20 w 3509"/>
                <a:gd name="T99" fmla="*/ 1012 h 1254"/>
                <a:gd name="T100" fmla="*/ 0 w 3509"/>
                <a:gd name="T101" fmla="*/ 945 h 1254"/>
                <a:gd name="T102" fmla="*/ 12 w 3509"/>
                <a:gd name="T103" fmla="*/ 542 h 1254"/>
                <a:gd name="T104" fmla="*/ 102 w 3509"/>
                <a:gd name="T105" fmla="*/ 314 h 1254"/>
                <a:gd name="T106" fmla="*/ 264 w 3509"/>
                <a:gd name="T107" fmla="*/ 136 h 1254"/>
                <a:gd name="T108" fmla="*/ 481 w 3509"/>
                <a:gd name="T109" fmla="*/ 26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09" h="1254">
                  <a:moveTo>
                    <a:pt x="1688" y="418"/>
                  </a:moveTo>
                  <a:lnTo>
                    <a:pt x="1631" y="424"/>
                  </a:lnTo>
                  <a:lnTo>
                    <a:pt x="1575" y="433"/>
                  </a:lnTo>
                  <a:lnTo>
                    <a:pt x="1523" y="449"/>
                  </a:lnTo>
                  <a:lnTo>
                    <a:pt x="1472" y="470"/>
                  </a:lnTo>
                  <a:lnTo>
                    <a:pt x="1425" y="497"/>
                  </a:lnTo>
                  <a:lnTo>
                    <a:pt x="1381" y="527"/>
                  </a:lnTo>
                  <a:lnTo>
                    <a:pt x="1339" y="562"/>
                  </a:lnTo>
                  <a:lnTo>
                    <a:pt x="1302" y="600"/>
                  </a:lnTo>
                  <a:lnTo>
                    <a:pt x="1269" y="643"/>
                  </a:lnTo>
                  <a:lnTo>
                    <a:pt x="1240" y="689"/>
                  </a:lnTo>
                  <a:lnTo>
                    <a:pt x="1216" y="737"/>
                  </a:lnTo>
                  <a:lnTo>
                    <a:pt x="1196" y="788"/>
                  </a:lnTo>
                  <a:lnTo>
                    <a:pt x="1182" y="841"/>
                  </a:lnTo>
                  <a:lnTo>
                    <a:pt x="1172" y="896"/>
                  </a:lnTo>
                  <a:lnTo>
                    <a:pt x="1170" y="954"/>
                  </a:lnTo>
                  <a:lnTo>
                    <a:pt x="1170" y="1087"/>
                  </a:lnTo>
                  <a:lnTo>
                    <a:pt x="2339" y="1087"/>
                  </a:lnTo>
                  <a:lnTo>
                    <a:pt x="2339" y="954"/>
                  </a:lnTo>
                  <a:lnTo>
                    <a:pt x="2337" y="896"/>
                  </a:lnTo>
                  <a:lnTo>
                    <a:pt x="2327" y="841"/>
                  </a:lnTo>
                  <a:lnTo>
                    <a:pt x="2313" y="788"/>
                  </a:lnTo>
                  <a:lnTo>
                    <a:pt x="2293" y="737"/>
                  </a:lnTo>
                  <a:lnTo>
                    <a:pt x="2269" y="689"/>
                  </a:lnTo>
                  <a:lnTo>
                    <a:pt x="2240" y="643"/>
                  </a:lnTo>
                  <a:lnTo>
                    <a:pt x="2207" y="600"/>
                  </a:lnTo>
                  <a:lnTo>
                    <a:pt x="2170" y="562"/>
                  </a:lnTo>
                  <a:lnTo>
                    <a:pt x="2128" y="527"/>
                  </a:lnTo>
                  <a:lnTo>
                    <a:pt x="2084" y="497"/>
                  </a:lnTo>
                  <a:lnTo>
                    <a:pt x="2037" y="470"/>
                  </a:lnTo>
                  <a:lnTo>
                    <a:pt x="1986" y="449"/>
                  </a:lnTo>
                  <a:lnTo>
                    <a:pt x="1934" y="433"/>
                  </a:lnTo>
                  <a:lnTo>
                    <a:pt x="1878" y="424"/>
                  </a:lnTo>
                  <a:lnTo>
                    <a:pt x="1821" y="418"/>
                  </a:lnTo>
                  <a:lnTo>
                    <a:pt x="1688" y="418"/>
                  </a:lnTo>
                  <a:close/>
                  <a:moveTo>
                    <a:pt x="2703" y="167"/>
                  </a:moveTo>
                  <a:lnTo>
                    <a:pt x="2650" y="171"/>
                  </a:lnTo>
                  <a:lnTo>
                    <a:pt x="2596" y="180"/>
                  </a:lnTo>
                  <a:lnTo>
                    <a:pt x="2545" y="195"/>
                  </a:lnTo>
                  <a:lnTo>
                    <a:pt x="2496" y="214"/>
                  </a:lnTo>
                  <a:lnTo>
                    <a:pt x="2450" y="237"/>
                  </a:lnTo>
                  <a:lnTo>
                    <a:pt x="2406" y="266"/>
                  </a:lnTo>
                  <a:lnTo>
                    <a:pt x="2366" y="299"/>
                  </a:lnTo>
                  <a:lnTo>
                    <a:pt x="2327" y="336"/>
                  </a:lnTo>
                  <a:lnTo>
                    <a:pt x="2294" y="378"/>
                  </a:lnTo>
                  <a:lnTo>
                    <a:pt x="2264" y="422"/>
                  </a:lnTo>
                  <a:lnTo>
                    <a:pt x="2307" y="463"/>
                  </a:lnTo>
                  <a:lnTo>
                    <a:pt x="2346" y="506"/>
                  </a:lnTo>
                  <a:lnTo>
                    <a:pt x="2380" y="552"/>
                  </a:lnTo>
                  <a:lnTo>
                    <a:pt x="2411" y="601"/>
                  </a:lnTo>
                  <a:lnTo>
                    <a:pt x="2437" y="654"/>
                  </a:lnTo>
                  <a:lnTo>
                    <a:pt x="2459" y="707"/>
                  </a:lnTo>
                  <a:lnTo>
                    <a:pt x="2475" y="763"/>
                  </a:lnTo>
                  <a:lnTo>
                    <a:pt x="2487" y="820"/>
                  </a:lnTo>
                  <a:lnTo>
                    <a:pt x="2494" y="878"/>
                  </a:lnTo>
                  <a:lnTo>
                    <a:pt x="3342" y="878"/>
                  </a:lnTo>
                  <a:lnTo>
                    <a:pt x="3342" y="677"/>
                  </a:lnTo>
                  <a:lnTo>
                    <a:pt x="3342" y="669"/>
                  </a:lnTo>
                  <a:lnTo>
                    <a:pt x="3339" y="611"/>
                  </a:lnTo>
                  <a:lnTo>
                    <a:pt x="3328" y="554"/>
                  </a:lnTo>
                  <a:lnTo>
                    <a:pt x="3312" y="500"/>
                  </a:lnTo>
                  <a:lnTo>
                    <a:pt x="3291" y="448"/>
                  </a:lnTo>
                  <a:lnTo>
                    <a:pt x="3264" y="400"/>
                  </a:lnTo>
                  <a:lnTo>
                    <a:pt x="3231" y="355"/>
                  </a:lnTo>
                  <a:lnTo>
                    <a:pt x="3195" y="314"/>
                  </a:lnTo>
                  <a:lnTo>
                    <a:pt x="3154" y="278"/>
                  </a:lnTo>
                  <a:lnTo>
                    <a:pt x="3109" y="246"/>
                  </a:lnTo>
                  <a:lnTo>
                    <a:pt x="3061" y="218"/>
                  </a:lnTo>
                  <a:lnTo>
                    <a:pt x="3010" y="197"/>
                  </a:lnTo>
                  <a:lnTo>
                    <a:pt x="2956" y="181"/>
                  </a:lnTo>
                  <a:lnTo>
                    <a:pt x="2899" y="171"/>
                  </a:lnTo>
                  <a:lnTo>
                    <a:pt x="2841" y="167"/>
                  </a:lnTo>
                  <a:lnTo>
                    <a:pt x="2703" y="167"/>
                  </a:lnTo>
                  <a:close/>
                  <a:moveTo>
                    <a:pt x="668" y="167"/>
                  </a:moveTo>
                  <a:lnTo>
                    <a:pt x="659" y="167"/>
                  </a:lnTo>
                  <a:lnTo>
                    <a:pt x="605" y="171"/>
                  </a:lnTo>
                  <a:lnTo>
                    <a:pt x="553" y="181"/>
                  </a:lnTo>
                  <a:lnTo>
                    <a:pt x="502" y="196"/>
                  </a:lnTo>
                  <a:lnTo>
                    <a:pt x="454" y="216"/>
                  </a:lnTo>
                  <a:lnTo>
                    <a:pt x="408" y="240"/>
                  </a:lnTo>
                  <a:lnTo>
                    <a:pt x="366" y="269"/>
                  </a:lnTo>
                  <a:lnTo>
                    <a:pt x="327" y="302"/>
                  </a:lnTo>
                  <a:lnTo>
                    <a:pt x="290" y="339"/>
                  </a:lnTo>
                  <a:lnTo>
                    <a:pt x="258" y="380"/>
                  </a:lnTo>
                  <a:lnTo>
                    <a:pt x="232" y="424"/>
                  </a:lnTo>
                  <a:lnTo>
                    <a:pt x="208" y="469"/>
                  </a:lnTo>
                  <a:lnTo>
                    <a:pt x="190" y="518"/>
                  </a:lnTo>
                  <a:lnTo>
                    <a:pt x="177" y="569"/>
                  </a:lnTo>
                  <a:lnTo>
                    <a:pt x="169" y="623"/>
                  </a:lnTo>
                  <a:lnTo>
                    <a:pt x="167" y="677"/>
                  </a:lnTo>
                  <a:lnTo>
                    <a:pt x="167" y="878"/>
                  </a:lnTo>
                  <a:lnTo>
                    <a:pt x="1015" y="878"/>
                  </a:lnTo>
                  <a:lnTo>
                    <a:pt x="1022" y="820"/>
                  </a:lnTo>
                  <a:lnTo>
                    <a:pt x="1034" y="763"/>
                  </a:lnTo>
                  <a:lnTo>
                    <a:pt x="1050" y="707"/>
                  </a:lnTo>
                  <a:lnTo>
                    <a:pt x="1072" y="654"/>
                  </a:lnTo>
                  <a:lnTo>
                    <a:pt x="1098" y="601"/>
                  </a:lnTo>
                  <a:lnTo>
                    <a:pt x="1129" y="552"/>
                  </a:lnTo>
                  <a:lnTo>
                    <a:pt x="1163" y="506"/>
                  </a:lnTo>
                  <a:lnTo>
                    <a:pt x="1202" y="463"/>
                  </a:lnTo>
                  <a:lnTo>
                    <a:pt x="1244" y="422"/>
                  </a:lnTo>
                  <a:lnTo>
                    <a:pt x="1215" y="378"/>
                  </a:lnTo>
                  <a:lnTo>
                    <a:pt x="1182" y="336"/>
                  </a:lnTo>
                  <a:lnTo>
                    <a:pt x="1143" y="299"/>
                  </a:lnTo>
                  <a:lnTo>
                    <a:pt x="1103" y="266"/>
                  </a:lnTo>
                  <a:lnTo>
                    <a:pt x="1059" y="237"/>
                  </a:lnTo>
                  <a:lnTo>
                    <a:pt x="1013" y="214"/>
                  </a:lnTo>
                  <a:lnTo>
                    <a:pt x="964" y="195"/>
                  </a:lnTo>
                  <a:lnTo>
                    <a:pt x="913" y="180"/>
                  </a:lnTo>
                  <a:lnTo>
                    <a:pt x="860" y="171"/>
                  </a:lnTo>
                  <a:lnTo>
                    <a:pt x="806" y="167"/>
                  </a:lnTo>
                  <a:lnTo>
                    <a:pt x="668" y="167"/>
                  </a:lnTo>
                  <a:close/>
                  <a:moveTo>
                    <a:pt x="668" y="0"/>
                  </a:moveTo>
                  <a:lnTo>
                    <a:pt x="806" y="0"/>
                  </a:lnTo>
                  <a:lnTo>
                    <a:pt x="870" y="4"/>
                  </a:lnTo>
                  <a:lnTo>
                    <a:pt x="932" y="14"/>
                  </a:lnTo>
                  <a:lnTo>
                    <a:pt x="992" y="29"/>
                  </a:lnTo>
                  <a:lnTo>
                    <a:pt x="1051" y="49"/>
                  </a:lnTo>
                  <a:lnTo>
                    <a:pt x="1107" y="74"/>
                  </a:lnTo>
                  <a:lnTo>
                    <a:pt x="1160" y="105"/>
                  </a:lnTo>
                  <a:lnTo>
                    <a:pt x="1211" y="140"/>
                  </a:lnTo>
                  <a:lnTo>
                    <a:pt x="1259" y="181"/>
                  </a:lnTo>
                  <a:lnTo>
                    <a:pt x="1303" y="226"/>
                  </a:lnTo>
                  <a:lnTo>
                    <a:pt x="1343" y="273"/>
                  </a:lnTo>
                  <a:lnTo>
                    <a:pt x="1378" y="327"/>
                  </a:lnTo>
                  <a:lnTo>
                    <a:pt x="1426" y="302"/>
                  </a:lnTo>
                  <a:lnTo>
                    <a:pt x="1476" y="283"/>
                  </a:lnTo>
                  <a:lnTo>
                    <a:pt x="1528" y="268"/>
                  </a:lnTo>
                  <a:lnTo>
                    <a:pt x="1581" y="257"/>
                  </a:lnTo>
                  <a:lnTo>
                    <a:pt x="1634" y="252"/>
                  </a:lnTo>
                  <a:lnTo>
                    <a:pt x="1688" y="251"/>
                  </a:lnTo>
                  <a:lnTo>
                    <a:pt x="1821" y="251"/>
                  </a:lnTo>
                  <a:lnTo>
                    <a:pt x="1875" y="252"/>
                  </a:lnTo>
                  <a:lnTo>
                    <a:pt x="1928" y="257"/>
                  </a:lnTo>
                  <a:lnTo>
                    <a:pt x="1980" y="268"/>
                  </a:lnTo>
                  <a:lnTo>
                    <a:pt x="2033" y="283"/>
                  </a:lnTo>
                  <a:lnTo>
                    <a:pt x="2083" y="302"/>
                  </a:lnTo>
                  <a:lnTo>
                    <a:pt x="2130" y="327"/>
                  </a:lnTo>
                  <a:lnTo>
                    <a:pt x="2166" y="273"/>
                  </a:lnTo>
                  <a:lnTo>
                    <a:pt x="2206" y="226"/>
                  </a:lnTo>
                  <a:lnTo>
                    <a:pt x="2250" y="181"/>
                  </a:lnTo>
                  <a:lnTo>
                    <a:pt x="2297" y="140"/>
                  </a:lnTo>
                  <a:lnTo>
                    <a:pt x="2349" y="105"/>
                  </a:lnTo>
                  <a:lnTo>
                    <a:pt x="2402" y="74"/>
                  </a:lnTo>
                  <a:lnTo>
                    <a:pt x="2458" y="49"/>
                  </a:lnTo>
                  <a:lnTo>
                    <a:pt x="2517" y="29"/>
                  </a:lnTo>
                  <a:lnTo>
                    <a:pt x="2577" y="14"/>
                  </a:lnTo>
                  <a:lnTo>
                    <a:pt x="2639" y="4"/>
                  </a:lnTo>
                  <a:lnTo>
                    <a:pt x="2703" y="0"/>
                  </a:lnTo>
                  <a:lnTo>
                    <a:pt x="2841" y="0"/>
                  </a:lnTo>
                  <a:lnTo>
                    <a:pt x="2849" y="0"/>
                  </a:lnTo>
                  <a:lnTo>
                    <a:pt x="2913" y="4"/>
                  </a:lnTo>
                  <a:lnTo>
                    <a:pt x="2976" y="14"/>
                  </a:lnTo>
                  <a:lnTo>
                    <a:pt x="3037" y="30"/>
                  </a:lnTo>
                  <a:lnTo>
                    <a:pt x="3094" y="50"/>
                  </a:lnTo>
                  <a:lnTo>
                    <a:pt x="3149" y="75"/>
                  </a:lnTo>
                  <a:lnTo>
                    <a:pt x="3203" y="106"/>
                  </a:lnTo>
                  <a:lnTo>
                    <a:pt x="3252" y="141"/>
                  </a:lnTo>
                  <a:lnTo>
                    <a:pt x="3297" y="181"/>
                  </a:lnTo>
                  <a:lnTo>
                    <a:pt x="3340" y="224"/>
                  </a:lnTo>
                  <a:lnTo>
                    <a:pt x="3378" y="271"/>
                  </a:lnTo>
                  <a:lnTo>
                    <a:pt x="3411" y="321"/>
                  </a:lnTo>
                  <a:lnTo>
                    <a:pt x="3441" y="375"/>
                  </a:lnTo>
                  <a:lnTo>
                    <a:pt x="3465" y="431"/>
                  </a:lnTo>
                  <a:lnTo>
                    <a:pt x="3484" y="490"/>
                  </a:lnTo>
                  <a:lnTo>
                    <a:pt x="3498" y="550"/>
                  </a:lnTo>
                  <a:lnTo>
                    <a:pt x="3507" y="613"/>
                  </a:lnTo>
                  <a:lnTo>
                    <a:pt x="3509" y="677"/>
                  </a:lnTo>
                  <a:lnTo>
                    <a:pt x="3509" y="945"/>
                  </a:lnTo>
                  <a:lnTo>
                    <a:pt x="3508" y="962"/>
                  </a:lnTo>
                  <a:lnTo>
                    <a:pt x="3504" y="980"/>
                  </a:lnTo>
                  <a:lnTo>
                    <a:pt x="3497" y="997"/>
                  </a:lnTo>
                  <a:lnTo>
                    <a:pt x="3489" y="1012"/>
                  </a:lnTo>
                  <a:lnTo>
                    <a:pt x="3478" y="1026"/>
                  </a:lnTo>
                  <a:lnTo>
                    <a:pt x="3465" y="1036"/>
                  </a:lnTo>
                  <a:lnTo>
                    <a:pt x="3450" y="1043"/>
                  </a:lnTo>
                  <a:lnTo>
                    <a:pt x="3433" y="1045"/>
                  </a:lnTo>
                  <a:lnTo>
                    <a:pt x="2506" y="1045"/>
                  </a:lnTo>
                  <a:lnTo>
                    <a:pt x="2506" y="1184"/>
                  </a:lnTo>
                  <a:lnTo>
                    <a:pt x="2504" y="1202"/>
                  </a:lnTo>
                  <a:lnTo>
                    <a:pt x="2497" y="1218"/>
                  </a:lnTo>
                  <a:lnTo>
                    <a:pt x="2487" y="1231"/>
                  </a:lnTo>
                  <a:lnTo>
                    <a:pt x="2473" y="1241"/>
                  </a:lnTo>
                  <a:lnTo>
                    <a:pt x="2456" y="1249"/>
                  </a:lnTo>
                  <a:lnTo>
                    <a:pt x="2438" y="1253"/>
                  </a:lnTo>
                  <a:lnTo>
                    <a:pt x="2419" y="1254"/>
                  </a:lnTo>
                  <a:lnTo>
                    <a:pt x="1090" y="1254"/>
                  </a:lnTo>
                  <a:lnTo>
                    <a:pt x="1071" y="1253"/>
                  </a:lnTo>
                  <a:lnTo>
                    <a:pt x="1053" y="1249"/>
                  </a:lnTo>
                  <a:lnTo>
                    <a:pt x="1036" y="1241"/>
                  </a:lnTo>
                  <a:lnTo>
                    <a:pt x="1022" y="1231"/>
                  </a:lnTo>
                  <a:lnTo>
                    <a:pt x="1012" y="1218"/>
                  </a:lnTo>
                  <a:lnTo>
                    <a:pt x="1005" y="1202"/>
                  </a:lnTo>
                  <a:lnTo>
                    <a:pt x="1003" y="1184"/>
                  </a:lnTo>
                  <a:lnTo>
                    <a:pt x="1003" y="1045"/>
                  </a:lnTo>
                  <a:lnTo>
                    <a:pt x="76" y="1045"/>
                  </a:lnTo>
                  <a:lnTo>
                    <a:pt x="59" y="1043"/>
                  </a:lnTo>
                  <a:lnTo>
                    <a:pt x="44" y="1036"/>
                  </a:lnTo>
                  <a:lnTo>
                    <a:pt x="31" y="1026"/>
                  </a:lnTo>
                  <a:lnTo>
                    <a:pt x="20" y="1012"/>
                  </a:lnTo>
                  <a:lnTo>
                    <a:pt x="12" y="997"/>
                  </a:lnTo>
                  <a:lnTo>
                    <a:pt x="5" y="980"/>
                  </a:lnTo>
                  <a:lnTo>
                    <a:pt x="1" y="962"/>
                  </a:lnTo>
                  <a:lnTo>
                    <a:pt x="0" y="945"/>
                  </a:lnTo>
                  <a:lnTo>
                    <a:pt x="0" y="677"/>
                  </a:lnTo>
                  <a:lnTo>
                    <a:pt x="0" y="669"/>
                  </a:lnTo>
                  <a:lnTo>
                    <a:pt x="3" y="605"/>
                  </a:lnTo>
                  <a:lnTo>
                    <a:pt x="12" y="542"/>
                  </a:lnTo>
                  <a:lnTo>
                    <a:pt x="27" y="481"/>
                  </a:lnTo>
                  <a:lnTo>
                    <a:pt x="47" y="422"/>
                  </a:lnTo>
                  <a:lnTo>
                    <a:pt x="72" y="367"/>
                  </a:lnTo>
                  <a:lnTo>
                    <a:pt x="102" y="314"/>
                  </a:lnTo>
                  <a:lnTo>
                    <a:pt x="136" y="264"/>
                  </a:lnTo>
                  <a:lnTo>
                    <a:pt x="174" y="218"/>
                  </a:lnTo>
                  <a:lnTo>
                    <a:pt x="218" y="175"/>
                  </a:lnTo>
                  <a:lnTo>
                    <a:pt x="264" y="136"/>
                  </a:lnTo>
                  <a:lnTo>
                    <a:pt x="314" y="101"/>
                  </a:lnTo>
                  <a:lnTo>
                    <a:pt x="367" y="72"/>
                  </a:lnTo>
                  <a:lnTo>
                    <a:pt x="422" y="47"/>
                  </a:lnTo>
                  <a:lnTo>
                    <a:pt x="481" y="26"/>
                  </a:lnTo>
                  <a:lnTo>
                    <a:pt x="541" y="13"/>
                  </a:lnTo>
                  <a:lnTo>
                    <a:pt x="604" y="3"/>
                  </a:lnTo>
                  <a:lnTo>
                    <a:pt x="6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32"/>
            <p:cNvSpPr>
              <a:spLocks noEditPoints="1"/>
            </p:cNvSpPr>
            <p:nvPr/>
          </p:nvSpPr>
          <p:spPr bwMode="auto">
            <a:xfrm>
              <a:off x="9099963" y="3765361"/>
              <a:ext cx="343100" cy="343454"/>
            </a:xfrm>
            <a:custGeom>
              <a:avLst/>
              <a:gdLst>
                <a:gd name="T0" fmla="*/ 441 w 969"/>
                <a:gd name="T1" fmla="*/ 169 h 970"/>
                <a:gd name="T2" fmla="*/ 362 w 969"/>
                <a:gd name="T3" fmla="*/ 192 h 970"/>
                <a:gd name="T4" fmla="*/ 290 w 969"/>
                <a:gd name="T5" fmla="*/ 233 h 970"/>
                <a:gd name="T6" fmla="*/ 233 w 969"/>
                <a:gd name="T7" fmla="*/ 291 h 970"/>
                <a:gd name="T8" fmla="*/ 192 w 969"/>
                <a:gd name="T9" fmla="*/ 361 h 970"/>
                <a:gd name="T10" fmla="*/ 170 w 969"/>
                <a:gd name="T11" fmla="*/ 442 h 970"/>
                <a:gd name="T12" fmla="*/ 170 w 969"/>
                <a:gd name="T13" fmla="*/ 528 h 970"/>
                <a:gd name="T14" fmla="*/ 192 w 969"/>
                <a:gd name="T15" fmla="*/ 608 h 970"/>
                <a:gd name="T16" fmla="*/ 233 w 969"/>
                <a:gd name="T17" fmla="*/ 678 h 970"/>
                <a:gd name="T18" fmla="*/ 290 w 969"/>
                <a:gd name="T19" fmla="*/ 736 h 970"/>
                <a:gd name="T20" fmla="*/ 362 w 969"/>
                <a:gd name="T21" fmla="*/ 777 h 970"/>
                <a:gd name="T22" fmla="*/ 441 w 969"/>
                <a:gd name="T23" fmla="*/ 800 h 970"/>
                <a:gd name="T24" fmla="*/ 528 w 969"/>
                <a:gd name="T25" fmla="*/ 800 h 970"/>
                <a:gd name="T26" fmla="*/ 608 w 969"/>
                <a:gd name="T27" fmla="*/ 777 h 970"/>
                <a:gd name="T28" fmla="*/ 679 w 969"/>
                <a:gd name="T29" fmla="*/ 736 h 970"/>
                <a:gd name="T30" fmla="*/ 736 w 969"/>
                <a:gd name="T31" fmla="*/ 678 h 970"/>
                <a:gd name="T32" fmla="*/ 777 w 969"/>
                <a:gd name="T33" fmla="*/ 608 h 970"/>
                <a:gd name="T34" fmla="*/ 800 w 969"/>
                <a:gd name="T35" fmla="*/ 528 h 970"/>
                <a:gd name="T36" fmla="*/ 800 w 969"/>
                <a:gd name="T37" fmla="*/ 442 h 970"/>
                <a:gd name="T38" fmla="*/ 777 w 969"/>
                <a:gd name="T39" fmla="*/ 361 h 970"/>
                <a:gd name="T40" fmla="*/ 736 w 969"/>
                <a:gd name="T41" fmla="*/ 291 h 970"/>
                <a:gd name="T42" fmla="*/ 679 w 969"/>
                <a:gd name="T43" fmla="*/ 233 h 970"/>
                <a:gd name="T44" fmla="*/ 608 w 969"/>
                <a:gd name="T45" fmla="*/ 192 h 970"/>
                <a:gd name="T46" fmla="*/ 528 w 969"/>
                <a:gd name="T47" fmla="*/ 169 h 970"/>
                <a:gd name="T48" fmla="*/ 485 w 969"/>
                <a:gd name="T49" fmla="*/ 0 h 970"/>
                <a:gd name="T50" fmla="*/ 596 w 969"/>
                <a:gd name="T51" fmla="*/ 13 h 970"/>
                <a:gd name="T52" fmla="*/ 698 w 969"/>
                <a:gd name="T53" fmla="*/ 49 h 970"/>
                <a:gd name="T54" fmla="*/ 788 w 969"/>
                <a:gd name="T55" fmla="*/ 107 h 970"/>
                <a:gd name="T56" fmla="*/ 863 w 969"/>
                <a:gd name="T57" fmla="*/ 181 h 970"/>
                <a:gd name="T58" fmla="*/ 920 w 969"/>
                <a:gd name="T59" fmla="*/ 272 h 970"/>
                <a:gd name="T60" fmla="*/ 956 w 969"/>
                <a:gd name="T61" fmla="*/ 374 h 970"/>
                <a:gd name="T62" fmla="*/ 969 w 969"/>
                <a:gd name="T63" fmla="*/ 485 h 970"/>
                <a:gd name="T64" fmla="*/ 956 w 969"/>
                <a:gd name="T65" fmla="*/ 596 h 970"/>
                <a:gd name="T66" fmla="*/ 920 w 969"/>
                <a:gd name="T67" fmla="*/ 697 h 970"/>
                <a:gd name="T68" fmla="*/ 863 w 969"/>
                <a:gd name="T69" fmla="*/ 788 h 970"/>
                <a:gd name="T70" fmla="*/ 788 w 969"/>
                <a:gd name="T71" fmla="*/ 864 h 970"/>
                <a:gd name="T72" fmla="*/ 698 w 969"/>
                <a:gd name="T73" fmla="*/ 920 h 970"/>
                <a:gd name="T74" fmla="*/ 596 w 969"/>
                <a:gd name="T75" fmla="*/ 957 h 970"/>
                <a:gd name="T76" fmla="*/ 485 w 969"/>
                <a:gd name="T77" fmla="*/ 970 h 970"/>
                <a:gd name="T78" fmla="*/ 373 w 969"/>
                <a:gd name="T79" fmla="*/ 957 h 970"/>
                <a:gd name="T80" fmla="*/ 271 w 969"/>
                <a:gd name="T81" fmla="*/ 920 h 970"/>
                <a:gd name="T82" fmla="*/ 182 w 969"/>
                <a:gd name="T83" fmla="*/ 864 h 970"/>
                <a:gd name="T84" fmla="*/ 106 w 969"/>
                <a:gd name="T85" fmla="*/ 788 h 970"/>
                <a:gd name="T86" fmla="*/ 50 w 969"/>
                <a:gd name="T87" fmla="*/ 697 h 970"/>
                <a:gd name="T88" fmla="*/ 13 w 969"/>
                <a:gd name="T89" fmla="*/ 596 h 970"/>
                <a:gd name="T90" fmla="*/ 0 w 969"/>
                <a:gd name="T91" fmla="*/ 485 h 970"/>
                <a:gd name="T92" fmla="*/ 13 w 969"/>
                <a:gd name="T93" fmla="*/ 374 h 970"/>
                <a:gd name="T94" fmla="*/ 50 w 969"/>
                <a:gd name="T95" fmla="*/ 272 h 970"/>
                <a:gd name="T96" fmla="*/ 106 w 969"/>
                <a:gd name="T97" fmla="*/ 181 h 970"/>
                <a:gd name="T98" fmla="*/ 182 w 969"/>
                <a:gd name="T99" fmla="*/ 107 h 970"/>
                <a:gd name="T100" fmla="*/ 271 w 969"/>
                <a:gd name="T101" fmla="*/ 49 h 970"/>
                <a:gd name="T102" fmla="*/ 373 w 969"/>
                <a:gd name="T103" fmla="*/ 13 h 970"/>
                <a:gd name="T104" fmla="*/ 485 w 969"/>
                <a:gd name="T105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9" h="970">
                  <a:moveTo>
                    <a:pt x="485" y="167"/>
                  </a:moveTo>
                  <a:lnTo>
                    <a:pt x="441" y="169"/>
                  </a:lnTo>
                  <a:lnTo>
                    <a:pt x="400" y="178"/>
                  </a:lnTo>
                  <a:lnTo>
                    <a:pt x="362" y="192"/>
                  </a:lnTo>
                  <a:lnTo>
                    <a:pt x="324" y="210"/>
                  </a:lnTo>
                  <a:lnTo>
                    <a:pt x="290" y="233"/>
                  </a:lnTo>
                  <a:lnTo>
                    <a:pt x="261" y="260"/>
                  </a:lnTo>
                  <a:lnTo>
                    <a:pt x="233" y="291"/>
                  </a:lnTo>
                  <a:lnTo>
                    <a:pt x="211" y="324"/>
                  </a:lnTo>
                  <a:lnTo>
                    <a:pt x="192" y="361"/>
                  </a:lnTo>
                  <a:lnTo>
                    <a:pt x="179" y="400"/>
                  </a:lnTo>
                  <a:lnTo>
                    <a:pt x="170" y="442"/>
                  </a:lnTo>
                  <a:lnTo>
                    <a:pt x="167" y="485"/>
                  </a:lnTo>
                  <a:lnTo>
                    <a:pt x="170" y="528"/>
                  </a:lnTo>
                  <a:lnTo>
                    <a:pt x="179" y="569"/>
                  </a:lnTo>
                  <a:lnTo>
                    <a:pt x="192" y="608"/>
                  </a:lnTo>
                  <a:lnTo>
                    <a:pt x="211" y="645"/>
                  </a:lnTo>
                  <a:lnTo>
                    <a:pt x="233" y="678"/>
                  </a:lnTo>
                  <a:lnTo>
                    <a:pt x="261" y="709"/>
                  </a:lnTo>
                  <a:lnTo>
                    <a:pt x="290" y="736"/>
                  </a:lnTo>
                  <a:lnTo>
                    <a:pt x="324" y="759"/>
                  </a:lnTo>
                  <a:lnTo>
                    <a:pt x="362" y="777"/>
                  </a:lnTo>
                  <a:lnTo>
                    <a:pt x="400" y="791"/>
                  </a:lnTo>
                  <a:lnTo>
                    <a:pt x="441" y="800"/>
                  </a:lnTo>
                  <a:lnTo>
                    <a:pt x="485" y="803"/>
                  </a:lnTo>
                  <a:lnTo>
                    <a:pt x="528" y="800"/>
                  </a:lnTo>
                  <a:lnTo>
                    <a:pt x="569" y="791"/>
                  </a:lnTo>
                  <a:lnTo>
                    <a:pt x="608" y="777"/>
                  </a:lnTo>
                  <a:lnTo>
                    <a:pt x="645" y="759"/>
                  </a:lnTo>
                  <a:lnTo>
                    <a:pt x="679" y="736"/>
                  </a:lnTo>
                  <a:lnTo>
                    <a:pt x="709" y="709"/>
                  </a:lnTo>
                  <a:lnTo>
                    <a:pt x="736" y="678"/>
                  </a:lnTo>
                  <a:lnTo>
                    <a:pt x="758" y="645"/>
                  </a:lnTo>
                  <a:lnTo>
                    <a:pt x="777" y="608"/>
                  </a:lnTo>
                  <a:lnTo>
                    <a:pt x="791" y="569"/>
                  </a:lnTo>
                  <a:lnTo>
                    <a:pt x="800" y="528"/>
                  </a:lnTo>
                  <a:lnTo>
                    <a:pt x="802" y="485"/>
                  </a:lnTo>
                  <a:lnTo>
                    <a:pt x="800" y="442"/>
                  </a:lnTo>
                  <a:lnTo>
                    <a:pt x="791" y="400"/>
                  </a:lnTo>
                  <a:lnTo>
                    <a:pt x="777" y="361"/>
                  </a:lnTo>
                  <a:lnTo>
                    <a:pt x="758" y="324"/>
                  </a:lnTo>
                  <a:lnTo>
                    <a:pt x="736" y="291"/>
                  </a:lnTo>
                  <a:lnTo>
                    <a:pt x="709" y="260"/>
                  </a:lnTo>
                  <a:lnTo>
                    <a:pt x="679" y="233"/>
                  </a:lnTo>
                  <a:lnTo>
                    <a:pt x="645" y="210"/>
                  </a:lnTo>
                  <a:lnTo>
                    <a:pt x="608" y="192"/>
                  </a:lnTo>
                  <a:lnTo>
                    <a:pt x="569" y="178"/>
                  </a:lnTo>
                  <a:lnTo>
                    <a:pt x="528" y="169"/>
                  </a:lnTo>
                  <a:lnTo>
                    <a:pt x="485" y="167"/>
                  </a:lnTo>
                  <a:close/>
                  <a:moveTo>
                    <a:pt x="485" y="0"/>
                  </a:moveTo>
                  <a:lnTo>
                    <a:pt x="541" y="3"/>
                  </a:lnTo>
                  <a:lnTo>
                    <a:pt x="596" y="13"/>
                  </a:lnTo>
                  <a:lnTo>
                    <a:pt x="648" y="28"/>
                  </a:lnTo>
                  <a:lnTo>
                    <a:pt x="698" y="49"/>
                  </a:lnTo>
                  <a:lnTo>
                    <a:pt x="744" y="75"/>
                  </a:lnTo>
                  <a:lnTo>
                    <a:pt x="788" y="107"/>
                  </a:lnTo>
                  <a:lnTo>
                    <a:pt x="827" y="142"/>
                  </a:lnTo>
                  <a:lnTo>
                    <a:pt x="863" y="181"/>
                  </a:lnTo>
                  <a:lnTo>
                    <a:pt x="893" y="225"/>
                  </a:lnTo>
                  <a:lnTo>
                    <a:pt x="920" y="272"/>
                  </a:lnTo>
                  <a:lnTo>
                    <a:pt x="941" y="321"/>
                  </a:lnTo>
                  <a:lnTo>
                    <a:pt x="956" y="374"/>
                  </a:lnTo>
                  <a:lnTo>
                    <a:pt x="966" y="428"/>
                  </a:lnTo>
                  <a:lnTo>
                    <a:pt x="969" y="485"/>
                  </a:lnTo>
                  <a:lnTo>
                    <a:pt x="966" y="541"/>
                  </a:lnTo>
                  <a:lnTo>
                    <a:pt x="956" y="596"/>
                  </a:lnTo>
                  <a:lnTo>
                    <a:pt x="941" y="648"/>
                  </a:lnTo>
                  <a:lnTo>
                    <a:pt x="920" y="697"/>
                  </a:lnTo>
                  <a:lnTo>
                    <a:pt x="893" y="744"/>
                  </a:lnTo>
                  <a:lnTo>
                    <a:pt x="863" y="788"/>
                  </a:lnTo>
                  <a:lnTo>
                    <a:pt x="827" y="827"/>
                  </a:lnTo>
                  <a:lnTo>
                    <a:pt x="788" y="864"/>
                  </a:lnTo>
                  <a:lnTo>
                    <a:pt x="744" y="894"/>
                  </a:lnTo>
                  <a:lnTo>
                    <a:pt x="698" y="920"/>
                  </a:lnTo>
                  <a:lnTo>
                    <a:pt x="648" y="941"/>
                  </a:lnTo>
                  <a:lnTo>
                    <a:pt x="596" y="957"/>
                  </a:lnTo>
                  <a:lnTo>
                    <a:pt x="541" y="967"/>
                  </a:lnTo>
                  <a:lnTo>
                    <a:pt x="485" y="970"/>
                  </a:lnTo>
                  <a:lnTo>
                    <a:pt x="429" y="967"/>
                  </a:lnTo>
                  <a:lnTo>
                    <a:pt x="373" y="957"/>
                  </a:lnTo>
                  <a:lnTo>
                    <a:pt x="321" y="941"/>
                  </a:lnTo>
                  <a:lnTo>
                    <a:pt x="271" y="920"/>
                  </a:lnTo>
                  <a:lnTo>
                    <a:pt x="225" y="894"/>
                  </a:lnTo>
                  <a:lnTo>
                    <a:pt x="182" y="864"/>
                  </a:lnTo>
                  <a:lnTo>
                    <a:pt x="142" y="827"/>
                  </a:lnTo>
                  <a:lnTo>
                    <a:pt x="106" y="788"/>
                  </a:lnTo>
                  <a:lnTo>
                    <a:pt x="75" y="744"/>
                  </a:lnTo>
                  <a:lnTo>
                    <a:pt x="50" y="697"/>
                  </a:lnTo>
                  <a:lnTo>
                    <a:pt x="29" y="648"/>
                  </a:lnTo>
                  <a:lnTo>
                    <a:pt x="13" y="596"/>
                  </a:lnTo>
                  <a:lnTo>
                    <a:pt x="3" y="541"/>
                  </a:lnTo>
                  <a:lnTo>
                    <a:pt x="0" y="485"/>
                  </a:lnTo>
                  <a:lnTo>
                    <a:pt x="3" y="428"/>
                  </a:lnTo>
                  <a:lnTo>
                    <a:pt x="13" y="374"/>
                  </a:lnTo>
                  <a:lnTo>
                    <a:pt x="29" y="321"/>
                  </a:lnTo>
                  <a:lnTo>
                    <a:pt x="50" y="272"/>
                  </a:lnTo>
                  <a:lnTo>
                    <a:pt x="75" y="225"/>
                  </a:lnTo>
                  <a:lnTo>
                    <a:pt x="106" y="181"/>
                  </a:lnTo>
                  <a:lnTo>
                    <a:pt x="142" y="142"/>
                  </a:lnTo>
                  <a:lnTo>
                    <a:pt x="182" y="107"/>
                  </a:lnTo>
                  <a:lnTo>
                    <a:pt x="225" y="75"/>
                  </a:lnTo>
                  <a:lnTo>
                    <a:pt x="271" y="49"/>
                  </a:lnTo>
                  <a:lnTo>
                    <a:pt x="321" y="28"/>
                  </a:lnTo>
                  <a:lnTo>
                    <a:pt x="373" y="13"/>
                  </a:lnTo>
                  <a:lnTo>
                    <a:pt x="429" y="3"/>
                  </a:lnTo>
                  <a:lnTo>
                    <a:pt x="4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33"/>
            <p:cNvSpPr>
              <a:spLocks noEditPoints="1"/>
            </p:cNvSpPr>
            <p:nvPr/>
          </p:nvSpPr>
          <p:spPr bwMode="auto">
            <a:xfrm>
              <a:off x="8379772" y="3765361"/>
              <a:ext cx="343100" cy="343454"/>
            </a:xfrm>
            <a:custGeom>
              <a:avLst/>
              <a:gdLst>
                <a:gd name="T0" fmla="*/ 442 w 969"/>
                <a:gd name="T1" fmla="*/ 169 h 970"/>
                <a:gd name="T2" fmla="*/ 361 w 969"/>
                <a:gd name="T3" fmla="*/ 192 h 970"/>
                <a:gd name="T4" fmla="*/ 291 w 969"/>
                <a:gd name="T5" fmla="*/ 233 h 970"/>
                <a:gd name="T6" fmla="*/ 233 w 969"/>
                <a:gd name="T7" fmla="*/ 291 h 970"/>
                <a:gd name="T8" fmla="*/ 192 w 969"/>
                <a:gd name="T9" fmla="*/ 361 h 970"/>
                <a:gd name="T10" fmla="*/ 169 w 969"/>
                <a:gd name="T11" fmla="*/ 442 h 970"/>
                <a:gd name="T12" fmla="*/ 169 w 969"/>
                <a:gd name="T13" fmla="*/ 528 h 970"/>
                <a:gd name="T14" fmla="*/ 192 w 969"/>
                <a:gd name="T15" fmla="*/ 608 h 970"/>
                <a:gd name="T16" fmla="*/ 233 w 969"/>
                <a:gd name="T17" fmla="*/ 678 h 970"/>
                <a:gd name="T18" fmla="*/ 291 w 969"/>
                <a:gd name="T19" fmla="*/ 736 h 970"/>
                <a:gd name="T20" fmla="*/ 361 w 969"/>
                <a:gd name="T21" fmla="*/ 777 h 970"/>
                <a:gd name="T22" fmla="*/ 442 w 969"/>
                <a:gd name="T23" fmla="*/ 800 h 970"/>
                <a:gd name="T24" fmla="*/ 528 w 969"/>
                <a:gd name="T25" fmla="*/ 800 h 970"/>
                <a:gd name="T26" fmla="*/ 608 w 969"/>
                <a:gd name="T27" fmla="*/ 777 h 970"/>
                <a:gd name="T28" fmla="*/ 679 w 969"/>
                <a:gd name="T29" fmla="*/ 736 h 970"/>
                <a:gd name="T30" fmla="*/ 735 w 969"/>
                <a:gd name="T31" fmla="*/ 678 h 970"/>
                <a:gd name="T32" fmla="*/ 777 w 969"/>
                <a:gd name="T33" fmla="*/ 608 h 970"/>
                <a:gd name="T34" fmla="*/ 799 w 969"/>
                <a:gd name="T35" fmla="*/ 528 h 970"/>
                <a:gd name="T36" fmla="*/ 799 w 969"/>
                <a:gd name="T37" fmla="*/ 442 h 970"/>
                <a:gd name="T38" fmla="*/ 777 w 969"/>
                <a:gd name="T39" fmla="*/ 361 h 970"/>
                <a:gd name="T40" fmla="*/ 735 w 969"/>
                <a:gd name="T41" fmla="*/ 291 h 970"/>
                <a:gd name="T42" fmla="*/ 679 w 969"/>
                <a:gd name="T43" fmla="*/ 233 h 970"/>
                <a:gd name="T44" fmla="*/ 608 w 969"/>
                <a:gd name="T45" fmla="*/ 192 h 970"/>
                <a:gd name="T46" fmla="*/ 528 w 969"/>
                <a:gd name="T47" fmla="*/ 169 h 970"/>
                <a:gd name="T48" fmla="*/ 484 w 969"/>
                <a:gd name="T49" fmla="*/ 0 h 970"/>
                <a:gd name="T50" fmla="*/ 596 w 969"/>
                <a:gd name="T51" fmla="*/ 13 h 970"/>
                <a:gd name="T52" fmla="*/ 698 w 969"/>
                <a:gd name="T53" fmla="*/ 49 h 970"/>
                <a:gd name="T54" fmla="*/ 787 w 969"/>
                <a:gd name="T55" fmla="*/ 107 h 970"/>
                <a:gd name="T56" fmla="*/ 863 w 969"/>
                <a:gd name="T57" fmla="*/ 181 h 970"/>
                <a:gd name="T58" fmla="*/ 919 w 969"/>
                <a:gd name="T59" fmla="*/ 272 h 970"/>
                <a:gd name="T60" fmla="*/ 956 w 969"/>
                <a:gd name="T61" fmla="*/ 374 h 970"/>
                <a:gd name="T62" fmla="*/ 969 w 969"/>
                <a:gd name="T63" fmla="*/ 485 h 970"/>
                <a:gd name="T64" fmla="*/ 956 w 969"/>
                <a:gd name="T65" fmla="*/ 596 h 970"/>
                <a:gd name="T66" fmla="*/ 919 w 969"/>
                <a:gd name="T67" fmla="*/ 697 h 970"/>
                <a:gd name="T68" fmla="*/ 863 w 969"/>
                <a:gd name="T69" fmla="*/ 788 h 970"/>
                <a:gd name="T70" fmla="*/ 787 w 969"/>
                <a:gd name="T71" fmla="*/ 864 h 970"/>
                <a:gd name="T72" fmla="*/ 698 w 969"/>
                <a:gd name="T73" fmla="*/ 920 h 970"/>
                <a:gd name="T74" fmla="*/ 596 w 969"/>
                <a:gd name="T75" fmla="*/ 957 h 970"/>
                <a:gd name="T76" fmla="*/ 484 w 969"/>
                <a:gd name="T77" fmla="*/ 970 h 970"/>
                <a:gd name="T78" fmla="*/ 374 w 969"/>
                <a:gd name="T79" fmla="*/ 957 h 970"/>
                <a:gd name="T80" fmla="*/ 272 w 969"/>
                <a:gd name="T81" fmla="*/ 920 h 970"/>
                <a:gd name="T82" fmla="*/ 181 w 969"/>
                <a:gd name="T83" fmla="*/ 864 h 970"/>
                <a:gd name="T84" fmla="*/ 107 w 969"/>
                <a:gd name="T85" fmla="*/ 788 h 970"/>
                <a:gd name="T86" fmla="*/ 49 w 969"/>
                <a:gd name="T87" fmla="*/ 697 h 970"/>
                <a:gd name="T88" fmla="*/ 13 w 969"/>
                <a:gd name="T89" fmla="*/ 596 h 970"/>
                <a:gd name="T90" fmla="*/ 0 w 969"/>
                <a:gd name="T91" fmla="*/ 485 h 970"/>
                <a:gd name="T92" fmla="*/ 13 w 969"/>
                <a:gd name="T93" fmla="*/ 374 h 970"/>
                <a:gd name="T94" fmla="*/ 49 w 969"/>
                <a:gd name="T95" fmla="*/ 272 h 970"/>
                <a:gd name="T96" fmla="*/ 107 w 969"/>
                <a:gd name="T97" fmla="*/ 181 h 970"/>
                <a:gd name="T98" fmla="*/ 181 w 969"/>
                <a:gd name="T99" fmla="*/ 107 h 970"/>
                <a:gd name="T100" fmla="*/ 272 w 969"/>
                <a:gd name="T101" fmla="*/ 49 h 970"/>
                <a:gd name="T102" fmla="*/ 374 w 969"/>
                <a:gd name="T103" fmla="*/ 13 h 970"/>
                <a:gd name="T104" fmla="*/ 484 w 969"/>
                <a:gd name="T105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9" h="970">
                  <a:moveTo>
                    <a:pt x="484" y="167"/>
                  </a:moveTo>
                  <a:lnTo>
                    <a:pt x="442" y="169"/>
                  </a:lnTo>
                  <a:lnTo>
                    <a:pt x="400" y="178"/>
                  </a:lnTo>
                  <a:lnTo>
                    <a:pt x="361" y="192"/>
                  </a:lnTo>
                  <a:lnTo>
                    <a:pt x="325" y="210"/>
                  </a:lnTo>
                  <a:lnTo>
                    <a:pt x="291" y="233"/>
                  </a:lnTo>
                  <a:lnTo>
                    <a:pt x="260" y="260"/>
                  </a:lnTo>
                  <a:lnTo>
                    <a:pt x="233" y="291"/>
                  </a:lnTo>
                  <a:lnTo>
                    <a:pt x="210" y="324"/>
                  </a:lnTo>
                  <a:lnTo>
                    <a:pt x="192" y="361"/>
                  </a:lnTo>
                  <a:lnTo>
                    <a:pt x="178" y="400"/>
                  </a:lnTo>
                  <a:lnTo>
                    <a:pt x="169" y="442"/>
                  </a:lnTo>
                  <a:lnTo>
                    <a:pt x="167" y="485"/>
                  </a:lnTo>
                  <a:lnTo>
                    <a:pt x="169" y="528"/>
                  </a:lnTo>
                  <a:lnTo>
                    <a:pt x="178" y="569"/>
                  </a:lnTo>
                  <a:lnTo>
                    <a:pt x="192" y="608"/>
                  </a:lnTo>
                  <a:lnTo>
                    <a:pt x="210" y="645"/>
                  </a:lnTo>
                  <a:lnTo>
                    <a:pt x="233" y="678"/>
                  </a:lnTo>
                  <a:lnTo>
                    <a:pt x="260" y="709"/>
                  </a:lnTo>
                  <a:lnTo>
                    <a:pt x="291" y="736"/>
                  </a:lnTo>
                  <a:lnTo>
                    <a:pt x="325" y="759"/>
                  </a:lnTo>
                  <a:lnTo>
                    <a:pt x="361" y="777"/>
                  </a:lnTo>
                  <a:lnTo>
                    <a:pt x="400" y="791"/>
                  </a:lnTo>
                  <a:lnTo>
                    <a:pt x="442" y="800"/>
                  </a:lnTo>
                  <a:lnTo>
                    <a:pt x="484" y="803"/>
                  </a:lnTo>
                  <a:lnTo>
                    <a:pt x="528" y="800"/>
                  </a:lnTo>
                  <a:lnTo>
                    <a:pt x="569" y="791"/>
                  </a:lnTo>
                  <a:lnTo>
                    <a:pt x="608" y="777"/>
                  </a:lnTo>
                  <a:lnTo>
                    <a:pt x="645" y="759"/>
                  </a:lnTo>
                  <a:lnTo>
                    <a:pt x="679" y="736"/>
                  </a:lnTo>
                  <a:lnTo>
                    <a:pt x="709" y="709"/>
                  </a:lnTo>
                  <a:lnTo>
                    <a:pt x="735" y="678"/>
                  </a:lnTo>
                  <a:lnTo>
                    <a:pt x="759" y="645"/>
                  </a:lnTo>
                  <a:lnTo>
                    <a:pt x="777" y="608"/>
                  </a:lnTo>
                  <a:lnTo>
                    <a:pt x="791" y="569"/>
                  </a:lnTo>
                  <a:lnTo>
                    <a:pt x="799" y="528"/>
                  </a:lnTo>
                  <a:lnTo>
                    <a:pt x="802" y="485"/>
                  </a:lnTo>
                  <a:lnTo>
                    <a:pt x="799" y="442"/>
                  </a:lnTo>
                  <a:lnTo>
                    <a:pt x="791" y="400"/>
                  </a:lnTo>
                  <a:lnTo>
                    <a:pt x="777" y="361"/>
                  </a:lnTo>
                  <a:lnTo>
                    <a:pt x="759" y="324"/>
                  </a:lnTo>
                  <a:lnTo>
                    <a:pt x="735" y="291"/>
                  </a:lnTo>
                  <a:lnTo>
                    <a:pt x="709" y="260"/>
                  </a:lnTo>
                  <a:lnTo>
                    <a:pt x="679" y="233"/>
                  </a:lnTo>
                  <a:lnTo>
                    <a:pt x="645" y="210"/>
                  </a:lnTo>
                  <a:lnTo>
                    <a:pt x="608" y="192"/>
                  </a:lnTo>
                  <a:lnTo>
                    <a:pt x="569" y="178"/>
                  </a:lnTo>
                  <a:lnTo>
                    <a:pt x="528" y="169"/>
                  </a:lnTo>
                  <a:lnTo>
                    <a:pt x="484" y="167"/>
                  </a:lnTo>
                  <a:close/>
                  <a:moveTo>
                    <a:pt x="484" y="0"/>
                  </a:moveTo>
                  <a:lnTo>
                    <a:pt x="541" y="3"/>
                  </a:lnTo>
                  <a:lnTo>
                    <a:pt x="596" y="13"/>
                  </a:lnTo>
                  <a:lnTo>
                    <a:pt x="648" y="28"/>
                  </a:lnTo>
                  <a:lnTo>
                    <a:pt x="698" y="49"/>
                  </a:lnTo>
                  <a:lnTo>
                    <a:pt x="744" y="75"/>
                  </a:lnTo>
                  <a:lnTo>
                    <a:pt x="787" y="107"/>
                  </a:lnTo>
                  <a:lnTo>
                    <a:pt x="827" y="142"/>
                  </a:lnTo>
                  <a:lnTo>
                    <a:pt x="863" y="181"/>
                  </a:lnTo>
                  <a:lnTo>
                    <a:pt x="894" y="225"/>
                  </a:lnTo>
                  <a:lnTo>
                    <a:pt x="919" y="272"/>
                  </a:lnTo>
                  <a:lnTo>
                    <a:pt x="941" y="321"/>
                  </a:lnTo>
                  <a:lnTo>
                    <a:pt x="956" y="374"/>
                  </a:lnTo>
                  <a:lnTo>
                    <a:pt x="966" y="428"/>
                  </a:lnTo>
                  <a:lnTo>
                    <a:pt x="969" y="485"/>
                  </a:lnTo>
                  <a:lnTo>
                    <a:pt x="966" y="541"/>
                  </a:lnTo>
                  <a:lnTo>
                    <a:pt x="956" y="596"/>
                  </a:lnTo>
                  <a:lnTo>
                    <a:pt x="941" y="648"/>
                  </a:lnTo>
                  <a:lnTo>
                    <a:pt x="919" y="697"/>
                  </a:lnTo>
                  <a:lnTo>
                    <a:pt x="894" y="744"/>
                  </a:lnTo>
                  <a:lnTo>
                    <a:pt x="863" y="788"/>
                  </a:lnTo>
                  <a:lnTo>
                    <a:pt x="827" y="827"/>
                  </a:lnTo>
                  <a:lnTo>
                    <a:pt x="787" y="864"/>
                  </a:lnTo>
                  <a:lnTo>
                    <a:pt x="744" y="894"/>
                  </a:lnTo>
                  <a:lnTo>
                    <a:pt x="698" y="920"/>
                  </a:lnTo>
                  <a:lnTo>
                    <a:pt x="648" y="941"/>
                  </a:lnTo>
                  <a:lnTo>
                    <a:pt x="596" y="957"/>
                  </a:lnTo>
                  <a:lnTo>
                    <a:pt x="541" y="967"/>
                  </a:lnTo>
                  <a:lnTo>
                    <a:pt x="484" y="970"/>
                  </a:lnTo>
                  <a:lnTo>
                    <a:pt x="428" y="967"/>
                  </a:lnTo>
                  <a:lnTo>
                    <a:pt x="374" y="957"/>
                  </a:lnTo>
                  <a:lnTo>
                    <a:pt x="321" y="941"/>
                  </a:lnTo>
                  <a:lnTo>
                    <a:pt x="272" y="920"/>
                  </a:lnTo>
                  <a:lnTo>
                    <a:pt x="225" y="894"/>
                  </a:lnTo>
                  <a:lnTo>
                    <a:pt x="181" y="864"/>
                  </a:lnTo>
                  <a:lnTo>
                    <a:pt x="142" y="827"/>
                  </a:lnTo>
                  <a:lnTo>
                    <a:pt x="107" y="788"/>
                  </a:lnTo>
                  <a:lnTo>
                    <a:pt x="76" y="744"/>
                  </a:lnTo>
                  <a:lnTo>
                    <a:pt x="49" y="697"/>
                  </a:lnTo>
                  <a:lnTo>
                    <a:pt x="28" y="648"/>
                  </a:lnTo>
                  <a:lnTo>
                    <a:pt x="13" y="596"/>
                  </a:lnTo>
                  <a:lnTo>
                    <a:pt x="3" y="541"/>
                  </a:lnTo>
                  <a:lnTo>
                    <a:pt x="0" y="485"/>
                  </a:lnTo>
                  <a:lnTo>
                    <a:pt x="3" y="428"/>
                  </a:lnTo>
                  <a:lnTo>
                    <a:pt x="13" y="374"/>
                  </a:lnTo>
                  <a:lnTo>
                    <a:pt x="28" y="321"/>
                  </a:lnTo>
                  <a:lnTo>
                    <a:pt x="49" y="272"/>
                  </a:lnTo>
                  <a:lnTo>
                    <a:pt x="76" y="225"/>
                  </a:lnTo>
                  <a:lnTo>
                    <a:pt x="107" y="181"/>
                  </a:lnTo>
                  <a:lnTo>
                    <a:pt x="142" y="142"/>
                  </a:lnTo>
                  <a:lnTo>
                    <a:pt x="181" y="107"/>
                  </a:lnTo>
                  <a:lnTo>
                    <a:pt x="225" y="75"/>
                  </a:lnTo>
                  <a:lnTo>
                    <a:pt x="272" y="49"/>
                  </a:lnTo>
                  <a:lnTo>
                    <a:pt x="321" y="28"/>
                  </a:lnTo>
                  <a:lnTo>
                    <a:pt x="374" y="13"/>
                  </a:lnTo>
                  <a:lnTo>
                    <a:pt x="428" y="3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2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5663828" y="3361372"/>
            <a:ext cx="2746390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2400" b="1" dirty="0" err="1" smtClean="0">
                <a:solidFill>
                  <a:srgbClr val="2D7291"/>
                </a:solidFill>
              </a:rPr>
              <a:t>Empfehlungsbonus</a:t>
            </a:r>
            <a:endParaRPr lang="en-US" sz="2400" b="1" dirty="0">
              <a:solidFill>
                <a:srgbClr val="2D7291"/>
              </a:solidFill>
            </a:endParaRPr>
          </a:p>
        </p:txBody>
      </p:sp>
      <p:sp>
        <p:nvSpPr>
          <p:cNvPr id="45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6013854" y="5426957"/>
            <a:ext cx="239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D7291"/>
                </a:solidFill>
              </a:rPr>
              <a:t>Star Bonus</a:t>
            </a:r>
          </a:p>
        </p:txBody>
      </p:sp>
      <p:sp>
        <p:nvSpPr>
          <p:cNvPr id="46" name="Заголовок 18">
            <a:extLst>
              <a:ext uri="{FF2B5EF4-FFF2-40B4-BE49-F238E27FC236}">
                <a16:creationId xmlns="" xmlns:a16="http://schemas.microsoft.com/office/drawing/2014/main" id="{19656F05-E059-1A4B-96B2-CE3C6C59E5D6}"/>
              </a:ext>
            </a:extLst>
          </p:cNvPr>
          <p:cNvSpPr txBox="1">
            <a:spLocks/>
          </p:cNvSpPr>
          <p:nvPr/>
        </p:nvSpPr>
        <p:spPr>
          <a:xfrm>
            <a:off x="1454662" y="5328129"/>
            <a:ext cx="274639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2D7291"/>
                </a:solidFill>
              </a:rPr>
              <a:t>Bonus </a:t>
            </a:r>
            <a:r>
              <a:rPr lang="en-US" sz="2000" b="1" dirty="0" err="1">
                <a:solidFill>
                  <a:srgbClr val="2D7291"/>
                </a:solidFill>
              </a:rPr>
              <a:t>für</a:t>
            </a:r>
            <a:r>
              <a:rPr lang="en-US" sz="2000" b="1" dirty="0">
                <a:solidFill>
                  <a:srgbClr val="2D7291"/>
                </a:solidFill>
              </a:rPr>
              <a:t> </a:t>
            </a:r>
            <a:r>
              <a:rPr lang="en-US" sz="2000" b="1" dirty="0" err="1" smtClean="0">
                <a:solidFill>
                  <a:srgbClr val="2D7291"/>
                </a:solidFill>
              </a:rPr>
              <a:t>Netzwerk-Wachstum</a:t>
            </a:r>
            <a:endParaRPr lang="en-US" sz="2000" b="1" dirty="0">
              <a:solidFill>
                <a:srgbClr val="2D729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68261" y="4370081"/>
            <a:ext cx="2746390" cy="1842367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406668" y="4348017"/>
            <a:ext cx="2746390" cy="1842367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663828" y="2127239"/>
            <a:ext cx="2746390" cy="1842367"/>
          </a:xfrm>
          <a:prstGeom prst="roundRect">
            <a:avLst/>
          </a:prstGeom>
          <a:noFill/>
          <a:ln w="76200">
            <a:solidFill>
              <a:srgbClr val="2D72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азвание 1"/>
          <p:cNvSpPr txBox="1">
            <a:spLocks/>
          </p:cNvSpPr>
          <p:nvPr/>
        </p:nvSpPr>
        <p:spPr>
          <a:xfrm>
            <a:off x="-3734" y="1093260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rgbClr val="2D7291"/>
                </a:solidFill>
                <a:latin typeface="Calibri" panose="020F0502020204030204" pitchFamily="34" charset="0"/>
              </a:rPr>
              <a:t>VIER GEWINNMÖGLICHKEITEN </a:t>
            </a:r>
            <a:endParaRPr lang="de-DE" sz="2800" b="1" dirty="0">
              <a:solidFill>
                <a:srgbClr val="2D729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365" y="2117363"/>
            <a:ext cx="2822693" cy="192040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18424" r="12476" b="21699"/>
          <a:stretch/>
        </p:blipFill>
        <p:spPr>
          <a:xfrm>
            <a:off x="2215789" y="2300910"/>
            <a:ext cx="1224136" cy="93610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392623" y="3318543"/>
            <a:ext cx="269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 smtClean="0">
                <a:solidFill>
                  <a:srgbClr val="2D7291"/>
                </a:solidFill>
              </a:rPr>
              <a:t>Teampartnerbonus</a:t>
            </a:r>
            <a:endParaRPr lang="de-AT" sz="2400" b="1" dirty="0">
              <a:solidFill>
                <a:srgbClr val="2D729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0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/>
          <p:nvPr/>
        </p:nvSpPr>
        <p:spPr>
          <a:xfrm>
            <a:off x="141739" y="1249163"/>
            <a:ext cx="8998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3200" b="1" dirty="0">
                <a:solidFill>
                  <a:srgbClr val="399DB1"/>
                </a:solidFill>
              </a:rPr>
              <a:t>    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150096" y="2997551"/>
            <a:ext cx="9144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3600" dirty="0">
              <a:solidFill>
                <a:srgbClr val="2D7291"/>
              </a:solidFill>
              <a:cs typeface="Calibri" pitchFamily="34" charset="0"/>
            </a:endParaRPr>
          </a:p>
          <a:p>
            <a:endParaRPr lang="el-GR" sz="3600" dirty="0">
              <a:solidFill>
                <a:srgbClr val="2D7291"/>
              </a:solidFill>
            </a:endParaRPr>
          </a:p>
          <a:p>
            <a:endParaRPr lang="el-GR" sz="3600" dirty="0">
              <a:solidFill>
                <a:srgbClr val="2D7291"/>
              </a:solidFill>
              <a:cs typeface="Calibri" pitchFamily="34" charset="0"/>
            </a:endParaRPr>
          </a:p>
        </p:txBody>
      </p:sp>
      <p:sp>
        <p:nvSpPr>
          <p:cNvPr id="30" name="Название 1"/>
          <p:cNvSpPr txBox="1">
            <a:spLocks/>
          </p:cNvSpPr>
          <p:nvPr/>
        </p:nvSpPr>
        <p:spPr>
          <a:xfrm>
            <a:off x="1114847" y="735236"/>
            <a:ext cx="6817874" cy="455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25"/>
          <p:cNvSpPr/>
          <p:nvPr/>
        </p:nvSpPr>
        <p:spPr>
          <a:xfrm>
            <a:off x="931698" y="238218"/>
            <a:ext cx="6863142" cy="53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   </a:t>
            </a:r>
            <a:endParaRPr lang="en-US" sz="2800" b="1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5" descr="\\D-SERVER\Presentations\2020\Бизнес-марафон 2020\CBYB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0" y="229323"/>
            <a:ext cx="1245431" cy="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8190" y="244460"/>
            <a:ext cx="7622323" cy="560026"/>
          </a:xfrm>
          <a:prstGeom prst="rect">
            <a:avLst/>
          </a:prstGeom>
          <a:gradFill>
            <a:gsLst>
              <a:gs pos="0">
                <a:srgbClr val="2D7293"/>
              </a:gs>
              <a:gs pos="100000">
                <a:srgbClr val="2D7293">
                  <a:alpha val="20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18190" y="245287"/>
            <a:ext cx="7622323" cy="559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  <a:tabLst>
                <a:tab pos="444500" algn="l"/>
              </a:tabLst>
            </a:pPr>
            <a:r>
              <a:rPr lang="de-DE" sz="2000" b="1" dirty="0">
                <a:solidFill>
                  <a:prstClr val="white"/>
                </a:solidFill>
                <a:ea typeface="+mn-ea"/>
                <a:cs typeface="+mn-cs"/>
              </a:rPr>
              <a:t>10 JAHRE DEHOLDING• 25 JAHRE PRODUKTIONSBETRIEB• 26 LÄNDER</a:t>
            </a: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-3734" y="980728"/>
            <a:ext cx="9144000" cy="58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rgbClr val="2D7291"/>
                </a:solidFill>
                <a:latin typeface="Calibri" panose="020F0502020204030204" pitchFamily="34" charset="0"/>
              </a:rPr>
              <a:t>PREISE UND BONUS </a:t>
            </a:r>
            <a:r>
              <a:rPr lang="de-DE" sz="2800" b="1" dirty="0">
                <a:solidFill>
                  <a:srgbClr val="2D7291"/>
                </a:solidFill>
                <a:latin typeface="Calibri" panose="020F0502020204030204" pitchFamily="34" charset="0"/>
              </a:rPr>
              <a:t>FÜR PERSÖNLICHE EMPFEHLUNGEN </a:t>
            </a:r>
          </a:p>
        </p:txBody>
      </p:sp>
      <p:pic>
        <p:nvPicPr>
          <p:cNvPr id="11" name="Grafik 10" descr="Screenshot (396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071546"/>
            <a:ext cx="8823924" cy="4723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58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1536</Words>
  <Application>Microsoft Office PowerPoint</Application>
  <PresentationFormat>Bildschirmpräsentation (4:3)</PresentationFormat>
  <Paragraphs>470</Paragraphs>
  <Slides>29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Тема Office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Калуцкая</dc:creator>
  <cp:lastModifiedBy>Windows User</cp:lastModifiedBy>
  <cp:revision>192</cp:revision>
  <dcterms:created xsi:type="dcterms:W3CDTF">2019-10-31T13:51:14Z</dcterms:created>
  <dcterms:modified xsi:type="dcterms:W3CDTF">2020-06-12T16:03:21Z</dcterms:modified>
</cp:coreProperties>
</file>